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17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30120"/>
            <a:ext cx="9143280" cy="65271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6" name="ZoneTexte 5"/>
          <p:cNvSpPr/>
          <p:nvPr/>
        </p:nvSpPr>
        <p:spPr>
          <a:xfrm>
            <a:off x="1800000" y="2340000"/>
            <a:ext cx="575964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  <a:tabLst>
                <a:tab algn="l" pos="0"/>
              </a:tabLst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J’apprends à identifier et représenter une fraction.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  <a:tabLst>
                <a:tab algn="l" pos="0"/>
              </a:tabLst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sais déterminer une fraction d’une quantité.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ZoneTexte 15"/>
          <p:cNvSpPr/>
          <p:nvPr/>
        </p:nvSpPr>
        <p:spPr>
          <a:xfrm>
            <a:off x="540000" y="29815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ZoneTexte 16"/>
          <p:cNvSpPr/>
          <p:nvPr/>
        </p:nvSpPr>
        <p:spPr>
          <a:xfrm>
            <a:off x="540000" y="4455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ZoneTexte 17"/>
          <p:cNvSpPr/>
          <p:nvPr/>
        </p:nvSpPr>
        <p:spPr>
          <a:xfrm>
            <a:off x="540000" y="5580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5" name="Groupe 4"/>
          <p:cNvGrpSpPr/>
          <p:nvPr/>
        </p:nvGrpSpPr>
        <p:grpSpPr>
          <a:xfrm>
            <a:off x="2275560" y="2700000"/>
            <a:ext cx="1096200" cy="1095840"/>
            <a:chOff x="2275560" y="2700000"/>
            <a:chExt cx="1096200" cy="1095840"/>
          </a:xfrm>
        </p:grpSpPr>
        <p:sp>
          <p:nvSpPr>
            <p:cNvPr id="286" name="Rectangle 5"/>
            <p:cNvSpPr/>
            <p:nvPr/>
          </p:nvSpPr>
          <p:spPr>
            <a:xfrm>
              <a:off x="2275560" y="270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7" name="Rectangle 7"/>
            <p:cNvSpPr/>
            <p:nvPr/>
          </p:nvSpPr>
          <p:spPr>
            <a:xfrm>
              <a:off x="2824200" y="270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8" name="Rectangle 8"/>
            <p:cNvSpPr/>
            <p:nvPr/>
          </p:nvSpPr>
          <p:spPr>
            <a:xfrm>
              <a:off x="2275560" y="324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89" name="Rectangle 12"/>
            <p:cNvSpPr/>
            <p:nvPr/>
          </p:nvSpPr>
          <p:spPr>
            <a:xfrm>
              <a:off x="2824200" y="324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90" name="Rectangle 13"/>
          <p:cNvSpPr/>
          <p:nvPr/>
        </p:nvSpPr>
        <p:spPr>
          <a:xfrm>
            <a:off x="2275560" y="2700000"/>
            <a:ext cx="298080" cy="54756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91" name="Rectangle 24"/>
          <p:cNvSpPr/>
          <p:nvPr/>
        </p:nvSpPr>
        <p:spPr>
          <a:xfrm>
            <a:off x="1726200" y="2700360"/>
            <a:ext cx="5475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92" name="Rectangle 25"/>
          <p:cNvSpPr/>
          <p:nvPr/>
        </p:nvSpPr>
        <p:spPr>
          <a:xfrm>
            <a:off x="1726200" y="3248640"/>
            <a:ext cx="5475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93" name="Rectangle 26"/>
          <p:cNvSpPr/>
          <p:nvPr/>
        </p:nvSpPr>
        <p:spPr>
          <a:xfrm>
            <a:off x="2574360" y="3247200"/>
            <a:ext cx="2541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grpSp>
        <p:nvGrpSpPr>
          <p:cNvPr id="294" name="Groupe 27"/>
          <p:cNvGrpSpPr/>
          <p:nvPr/>
        </p:nvGrpSpPr>
        <p:grpSpPr>
          <a:xfrm>
            <a:off x="1593000" y="3779640"/>
            <a:ext cx="1965240" cy="1968120"/>
            <a:chOff x="1593000" y="3779640"/>
            <a:chExt cx="1965240" cy="1968120"/>
          </a:xfrm>
        </p:grpSpPr>
        <p:sp>
          <p:nvSpPr>
            <p:cNvPr id="295" name="Ellipse 28"/>
            <p:cNvSpPr/>
            <p:nvPr/>
          </p:nvSpPr>
          <p:spPr>
            <a:xfrm rot="2365200">
              <a:off x="1876320" y="4062960"/>
              <a:ext cx="1391040" cy="139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6" name="Arc partiel 37"/>
            <p:cNvSpPr/>
            <p:nvPr/>
          </p:nvSpPr>
          <p:spPr>
            <a:xfrm rot="2486400">
              <a:off x="1880640" y="4070160"/>
              <a:ext cx="1391040" cy="1391040"/>
            </a:xfrm>
            <a:prstGeom prst="pie">
              <a:avLst>
                <a:gd name="adj1" fmla="val 21545150"/>
                <a:gd name="adj2" fmla="val 5335787"/>
              </a:avLst>
            </a:prstGeom>
            <a:solidFill>
              <a:srgbClr val="0070c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97" name="Groupe 38"/>
          <p:cNvGrpSpPr/>
          <p:nvPr/>
        </p:nvGrpSpPr>
        <p:grpSpPr>
          <a:xfrm>
            <a:off x="1433160" y="5795640"/>
            <a:ext cx="2458080" cy="352080"/>
            <a:chOff x="1433160" y="5795640"/>
            <a:chExt cx="2458080" cy="352080"/>
          </a:xfrm>
        </p:grpSpPr>
        <p:sp>
          <p:nvSpPr>
            <p:cNvPr id="298" name="Rectangle 39"/>
            <p:cNvSpPr/>
            <p:nvPr/>
          </p:nvSpPr>
          <p:spPr>
            <a:xfrm>
              <a:off x="204804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99" name="Rectangle 40"/>
            <p:cNvSpPr/>
            <p:nvPr/>
          </p:nvSpPr>
          <p:spPr>
            <a:xfrm>
              <a:off x="235548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0" name="Rectangle 41"/>
            <p:cNvSpPr/>
            <p:nvPr/>
          </p:nvSpPr>
          <p:spPr>
            <a:xfrm>
              <a:off x="266256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1" name="Rectangle 42"/>
            <p:cNvSpPr/>
            <p:nvPr/>
          </p:nvSpPr>
          <p:spPr>
            <a:xfrm>
              <a:off x="297000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2" name="Rectangle 43"/>
            <p:cNvSpPr/>
            <p:nvPr/>
          </p:nvSpPr>
          <p:spPr>
            <a:xfrm>
              <a:off x="327744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3" name="Rectangle 44"/>
            <p:cNvSpPr/>
            <p:nvPr/>
          </p:nvSpPr>
          <p:spPr>
            <a:xfrm>
              <a:off x="358452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4" name="Rectangle 45"/>
            <p:cNvSpPr/>
            <p:nvPr/>
          </p:nvSpPr>
          <p:spPr>
            <a:xfrm>
              <a:off x="1433160" y="5795640"/>
              <a:ext cx="306720" cy="352080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05" name="Rectangle 46"/>
            <p:cNvSpPr/>
            <p:nvPr/>
          </p:nvSpPr>
          <p:spPr>
            <a:xfrm>
              <a:off x="174060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306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9" name="Titre 13"/>
          <p:cNvSpPr/>
          <p:nvPr/>
        </p:nvSpPr>
        <p:spPr>
          <a:xfrm>
            <a:off x="589680" y="367920"/>
            <a:ext cx="3911040" cy="125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fraction et la lettre correspondant à sa représentation.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"/>
          <p:cNvSpPr/>
          <p:nvPr/>
        </p:nvSpPr>
        <p:spPr>
          <a:xfrm>
            <a:off x="900000" y="1800000"/>
            <a:ext cx="25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huitième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"/>
          <p:cNvSpPr/>
          <p:nvPr/>
        </p:nvSpPr>
        <p:spPr>
          <a:xfrm>
            <a:off x="5400000" y="1797120"/>
            <a:ext cx="3059640" cy="99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huitième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de 8 =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Titre 16"/>
          <p:cNvSpPr/>
          <p:nvPr/>
        </p:nvSpPr>
        <p:spPr>
          <a:xfrm>
            <a:off x="5400000" y="543960"/>
            <a:ext cx="341964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quantité correspondante.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ZoneTexte 37"/>
          <p:cNvSpPr/>
          <p:nvPr/>
        </p:nvSpPr>
        <p:spPr>
          <a:xfrm>
            <a:off x="540000" y="29815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ZoneTexte 38"/>
          <p:cNvSpPr/>
          <p:nvPr/>
        </p:nvSpPr>
        <p:spPr>
          <a:xfrm>
            <a:off x="540000" y="4455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ZoneTexte 39"/>
          <p:cNvSpPr/>
          <p:nvPr/>
        </p:nvSpPr>
        <p:spPr>
          <a:xfrm>
            <a:off x="540000" y="5580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17" name="Groupe 11"/>
          <p:cNvGrpSpPr/>
          <p:nvPr/>
        </p:nvGrpSpPr>
        <p:grpSpPr>
          <a:xfrm>
            <a:off x="2275560" y="2700000"/>
            <a:ext cx="1096200" cy="1095840"/>
            <a:chOff x="2275560" y="2700000"/>
            <a:chExt cx="1096200" cy="1095840"/>
          </a:xfrm>
        </p:grpSpPr>
        <p:sp>
          <p:nvSpPr>
            <p:cNvPr id="318" name="Rectangle 66"/>
            <p:cNvSpPr/>
            <p:nvPr/>
          </p:nvSpPr>
          <p:spPr>
            <a:xfrm>
              <a:off x="2275560" y="270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19" name="Rectangle 67"/>
            <p:cNvSpPr/>
            <p:nvPr/>
          </p:nvSpPr>
          <p:spPr>
            <a:xfrm>
              <a:off x="2824200" y="270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0" name="Rectangle 68"/>
            <p:cNvSpPr/>
            <p:nvPr/>
          </p:nvSpPr>
          <p:spPr>
            <a:xfrm>
              <a:off x="2275560" y="324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1" name="Rectangle 69"/>
            <p:cNvSpPr/>
            <p:nvPr/>
          </p:nvSpPr>
          <p:spPr>
            <a:xfrm>
              <a:off x="2824200" y="324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322" name="Rectangle 70"/>
          <p:cNvSpPr/>
          <p:nvPr/>
        </p:nvSpPr>
        <p:spPr>
          <a:xfrm>
            <a:off x="2275560" y="2700000"/>
            <a:ext cx="298080" cy="54756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23" name="Rectangle 71"/>
          <p:cNvSpPr/>
          <p:nvPr/>
        </p:nvSpPr>
        <p:spPr>
          <a:xfrm>
            <a:off x="1726200" y="2700360"/>
            <a:ext cx="5475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24" name="Rectangle 72"/>
          <p:cNvSpPr/>
          <p:nvPr/>
        </p:nvSpPr>
        <p:spPr>
          <a:xfrm>
            <a:off x="1726200" y="3248640"/>
            <a:ext cx="5475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25" name="Rectangle 73"/>
          <p:cNvSpPr/>
          <p:nvPr/>
        </p:nvSpPr>
        <p:spPr>
          <a:xfrm>
            <a:off x="2574360" y="3247200"/>
            <a:ext cx="2541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grpSp>
        <p:nvGrpSpPr>
          <p:cNvPr id="326" name="Groupe 30"/>
          <p:cNvGrpSpPr/>
          <p:nvPr/>
        </p:nvGrpSpPr>
        <p:grpSpPr>
          <a:xfrm>
            <a:off x="1593000" y="3779640"/>
            <a:ext cx="1965240" cy="1968120"/>
            <a:chOff x="1593000" y="3779640"/>
            <a:chExt cx="1965240" cy="1968120"/>
          </a:xfrm>
        </p:grpSpPr>
        <p:sp>
          <p:nvSpPr>
            <p:cNvPr id="327" name="Ellipse 46"/>
            <p:cNvSpPr/>
            <p:nvPr/>
          </p:nvSpPr>
          <p:spPr>
            <a:xfrm rot="2365200">
              <a:off x="1876320" y="4062960"/>
              <a:ext cx="1391040" cy="139104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28" name="Arc partiel 5"/>
            <p:cNvSpPr/>
            <p:nvPr/>
          </p:nvSpPr>
          <p:spPr>
            <a:xfrm rot="2486400">
              <a:off x="1880640" y="4070160"/>
              <a:ext cx="1391040" cy="1391040"/>
            </a:xfrm>
            <a:prstGeom prst="pie">
              <a:avLst>
                <a:gd name="adj1" fmla="val 21545150"/>
                <a:gd name="adj2" fmla="val 5335787"/>
              </a:avLst>
            </a:prstGeom>
            <a:solidFill>
              <a:srgbClr val="0070c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29" name="Groupe 31"/>
          <p:cNvGrpSpPr/>
          <p:nvPr/>
        </p:nvGrpSpPr>
        <p:grpSpPr>
          <a:xfrm>
            <a:off x="1433160" y="5795640"/>
            <a:ext cx="2458080" cy="352080"/>
            <a:chOff x="1433160" y="5795640"/>
            <a:chExt cx="2458080" cy="352080"/>
          </a:xfrm>
        </p:grpSpPr>
        <p:sp>
          <p:nvSpPr>
            <p:cNvPr id="330" name="Rectangle 74"/>
            <p:cNvSpPr/>
            <p:nvPr/>
          </p:nvSpPr>
          <p:spPr>
            <a:xfrm>
              <a:off x="204804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31" name="Rectangle 75"/>
            <p:cNvSpPr/>
            <p:nvPr/>
          </p:nvSpPr>
          <p:spPr>
            <a:xfrm>
              <a:off x="235548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32" name="Rectangle 76"/>
            <p:cNvSpPr/>
            <p:nvPr/>
          </p:nvSpPr>
          <p:spPr>
            <a:xfrm>
              <a:off x="266256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33" name="Rectangle 77"/>
            <p:cNvSpPr/>
            <p:nvPr/>
          </p:nvSpPr>
          <p:spPr>
            <a:xfrm>
              <a:off x="297000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34" name="Rectangle 78"/>
            <p:cNvSpPr/>
            <p:nvPr/>
          </p:nvSpPr>
          <p:spPr>
            <a:xfrm>
              <a:off x="327744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35" name="Rectangle 79"/>
            <p:cNvSpPr/>
            <p:nvPr/>
          </p:nvSpPr>
          <p:spPr>
            <a:xfrm>
              <a:off x="358452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36" name="Rectangle 80"/>
            <p:cNvSpPr/>
            <p:nvPr/>
          </p:nvSpPr>
          <p:spPr>
            <a:xfrm>
              <a:off x="1433160" y="5795640"/>
              <a:ext cx="306720" cy="352080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37" name="Rectangle 81"/>
            <p:cNvSpPr/>
            <p:nvPr/>
          </p:nvSpPr>
          <p:spPr>
            <a:xfrm>
              <a:off x="1740600" y="5795640"/>
              <a:ext cx="306720" cy="352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338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1" name=""/>
          <p:cNvSpPr/>
          <p:nvPr/>
        </p:nvSpPr>
        <p:spPr>
          <a:xfrm>
            <a:off x="900000" y="1800000"/>
            <a:ext cx="25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huitième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"/>
          <p:cNvSpPr/>
          <p:nvPr/>
        </p:nvSpPr>
        <p:spPr>
          <a:xfrm>
            <a:off x="5400000" y="1797120"/>
            <a:ext cx="3059640" cy="99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huitième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  <a:ea typeface="Microsoft YaHei"/>
              </a:rPr>
              <a:t>de 8 = </a:t>
            </a:r>
            <a:r>
              <a:rPr b="1" lang="fr-FR" sz="3200" spc="-1" strike="noStrike">
                <a:solidFill>
                  <a:srgbClr val="fd0101"/>
                </a:solidFill>
                <a:latin typeface="Arial"/>
                <a:ea typeface="Microsoft YaHei"/>
              </a:rPr>
              <a:t>1</a:t>
            </a:r>
            <a:r>
              <a:rPr b="1" lang="fr-FR" sz="32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Titre 17"/>
          <p:cNvSpPr/>
          <p:nvPr/>
        </p:nvSpPr>
        <p:spPr>
          <a:xfrm>
            <a:off x="588960" y="368280"/>
            <a:ext cx="229068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Ellipse 47"/>
          <p:cNvSpPr/>
          <p:nvPr/>
        </p:nvSpPr>
        <p:spPr>
          <a:xfrm>
            <a:off x="5667120" y="349344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45" name="Ellipse 48"/>
          <p:cNvSpPr/>
          <p:nvPr/>
        </p:nvSpPr>
        <p:spPr>
          <a:xfrm>
            <a:off x="6222240" y="349704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46" name="Ellipse 49"/>
          <p:cNvSpPr/>
          <p:nvPr/>
        </p:nvSpPr>
        <p:spPr>
          <a:xfrm>
            <a:off x="5673600" y="399456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47" name="Ellipse 50"/>
          <p:cNvSpPr/>
          <p:nvPr/>
        </p:nvSpPr>
        <p:spPr>
          <a:xfrm>
            <a:off x="6228360" y="39985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48" name="Rectangle : coins arrondis 4"/>
          <p:cNvSpPr/>
          <p:nvPr/>
        </p:nvSpPr>
        <p:spPr>
          <a:xfrm>
            <a:off x="5509800" y="3420000"/>
            <a:ext cx="591840" cy="5529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49" name="Ellipse 51"/>
          <p:cNvSpPr/>
          <p:nvPr/>
        </p:nvSpPr>
        <p:spPr>
          <a:xfrm>
            <a:off x="6744240" y="349344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50" name="Ellipse 52"/>
          <p:cNvSpPr/>
          <p:nvPr/>
        </p:nvSpPr>
        <p:spPr>
          <a:xfrm>
            <a:off x="7272360" y="349344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51" name="Ellipse 53"/>
          <p:cNvSpPr/>
          <p:nvPr/>
        </p:nvSpPr>
        <p:spPr>
          <a:xfrm>
            <a:off x="6750360" y="399456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52" name="Ellipse 54"/>
          <p:cNvSpPr/>
          <p:nvPr/>
        </p:nvSpPr>
        <p:spPr>
          <a:xfrm>
            <a:off x="7278840" y="399456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53" name=""/>
              <p:cNvSpPr txBox="1"/>
              <p:nvPr/>
            </p:nvSpPr>
            <p:spPr>
              <a:xfrm>
                <a:off x="3780360" y="994680"/>
                <a:ext cx="461520" cy="2247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354" name="ZoneTexte 40"/>
          <p:cNvSpPr/>
          <p:nvPr/>
        </p:nvSpPr>
        <p:spPr>
          <a:xfrm>
            <a:off x="540000" y="5571000"/>
            <a:ext cx="8928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 X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ZoneTexte 15"/>
          <p:cNvSpPr/>
          <p:nvPr/>
        </p:nvSpPr>
        <p:spPr>
          <a:xfrm>
            <a:off x="540000" y="2700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ZoneTexte 16"/>
          <p:cNvSpPr/>
          <p:nvPr/>
        </p:nvSpPr>
        <p:spPr>
          <a:xfrm>
            <a:off x="540000" y="419724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ZoneTexte 17"/>
          <p:cNvSpPr/>
          <p:nvPr/>
        </p:nvSpPr>
        <p:spPr>
          <a:xfrm>
            <a:off x="540000" y="5400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Ellipse 14"/>
          <p:cNvSpPr/>
          <p:nvPr/>
        </p:nvSpPr>
        <p:spPr>
          <a:xfrm>
            <a:off x="1726200" y="3694320"/>
            <a:ext cx="1401120" cy="140112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60" name="Arc partiel 6"/>
          <p:cNvSpPr/>
          <p:nvPr/>
        </p:nvSpPr>
        <p:spPr>
          <a:xfrm rot="18887400">
            <a:off x="1725840" y="3674160"/>
            <a:ext cx="1401120" cy="1401120"/>
          </a:xfrm>
          <a:prstGeom prst="pie">
            <a:avLst>
              <a:gd name="adj1" fmla="val 5088338"/>
              <a:gd name="adj2" fmla="val 2719202"/>
            </a:avLst>
          </a:prstGeom>
          <a:solidFill>
            <a:srgbClr val="ffff00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361" name="Groupe 9"/>
          <p:cNvGrpSpPr/>
          <p:nvPr/>
        </p:nvGrpSpPr>
        <p:grpSpPr>
          <a:xfrm>
            <a:off x="1211760" y="2713320"/>
            <a:ext cx="2751120" cy="687240"/>
            <a:chOff x="1211760" y="2713320"/>
            <a:chExt cx="2751120" cy="687240"/>
          </a:xfrm>
        </p:grpSpPr>
        <p:sp>
          <p:nvSpPr>
            <p:cNvPr id="362" name="Rectangle 10"/>
            <p:cNvSpPr/>
            <p:nvPr/>
          </p:nvSpPr>
          <p:spPr>
            <a:xfrm>
              <a:off x="1211760" y="2713320"/>
              <a:ext cx="687240" cy="6872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63" name="Rectangle 11"/>
            <p:cNvSpPr/>
            <p:nvPr/>
          </p:nvSpPr>
          <p:spPr>
            <a:xfrm>
              <a:off x="1899720" y="2713320"/>
              <a:ext cx="687240" cy="6872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64" name="Rectangle 18"/>
            <p:cNvSpPr/>
            <p:nvPr/>
          </p:nvSpPr>
          <p:spPr>
            <a:xfrm>
              <a:off x="2587680" y="2713320"/>
              <a:ext cx="687240" cy="6872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65" name="Rectangle 19"/>
            <p:cNvSpPr/>
            <p:nvPr/>
          </p:nvSpPr>
          <p:spPr>
            <a:xfrm>
              <a:off x="3275640" y="2713320"/>
              <a:ext cx="68724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66" name="Groupe 20"/>
          <p:cNvGrpSpPr/>
          <p:nvPr/>
        </p:nvGrpSpPr>
        <p:grpSpPr>
          <a:xfrm>
            <a:off x="1430280" y="5400000"/>
            <a:ext cx="1876680" cy="623160"/>
            <a:chOff x="1430280" y="5400000"/>
            <a:chExt cx="1876680" cy="623160"/>
          </a:xfrm>
        </p:grpSpPr>
        <p:sp>
          <p:nvSpPr>
            <p:cNvPr id="367" name="Triangle isocèle 21"/>
            <p:cNvSpPr/>
            <p:nvPr/>
          </p:nvSpPr>
          <p:spPr>
            <a:xfrm>
              <a:off x="1430280" y="5400000"/>
              <a:ext cx="749880" cy="6224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68" name="Triangle isocèle 22"/>
            <p:cNvSpPr/>
            <p:nvPr/>
          </p:nvSpPr>
          <p:spPr>
            <a:xfrm>
              <a:off x="2180880" y="5400000"/>
              <a:ext cx="749880" cy="6224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69" name="Triangle isocèle 29"/>
            <p:cNvSpPr/>
            <p:nvPr/>
          </p:nvSpPr>
          <p:spPr>
            <a:xfrm rot="10800000">
              <a:off x="1806480" y="5400720"/>
              <a:ext cx="749880" cy="622440"/>
            </a:xfrm>
            <a:prstGeom prst="triangle">
              <a:avLst>
                <a:gd name="adj" fmla="val 50000"/>
              </a:avLst>
            </a:prstGeom>
            <a:solidFill>
              <a:srgbClr val="965245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70" name="Triangle isocèle 30"/>
            <p:cNvSpPr/>
            <p:nvPr/>
          </p:nvSpPr>
          <p:spPr>
            <a:xfrm rot="10800000">
              <a:off x="2557080" y="5400720"/>
              <a:ext cx="749880" cy="6224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371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74" name="Titre 14"/>
          <p:cNvSpPr/>
          <p:nvPr/>
        </p:nvSpPr>
        <p:spPr>
          <a:xfrm>
            <a:off x="589680" y="367920"/>
            <a:ext cx="3911040" cy="125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fraction et la lettre correspondant à sa représentation.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"/>
          <p:cNvSpPr/>
          <p:nvPr/>
        </p:nvSpPr>
        <p:spPr>
          <a:xfrm>
            <a:off x="900000" y="1800000"/>
            <a:ext cx="251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Trois quarts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"/>
          <p:cNvSpPr/>
          <p:nvPr/>
        </p:nvSpPr>
        <p:spPr>
          <a:xfrm>
            <a:off x="5040000" y="1797120"/>
            <a:ext cx="3779640" cy="99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demi de 20 =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Titre 18"/>
          <p:cNvSpPr/>
          <p:nvPr/>
        </p:nvSpPr>
        <p:spPr>
          <a:xfrm>
            <a:off x="5400000" y="543960"/>
            <a:ext cx="341964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quantité correspondante.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ZoneTexte 7"/>
          <p:cNvSpPr/>
          <p:nvPr/>
        </p:nvSpPr>
        <p:spPr>
          <a:xfrm>
            <a:off x="540000" y="2700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ZoneTexte 41"/>
          <p:cNvSpPr/>
          <p:nvPr/>
        </p:nvSpPr>
        <p:spPr>
          <a:xfrm>
            <a:off x="540000" y="419724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ZoneTexte 42"/>
          <p:cNvSpPr/>
          <p:nvPr/>
        </p:nvSpPr>
        <p:spPr>
          <a:xfrm>
            <a:off x="540000" y="5400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Ellipse 23"/>
          <p:cNvSpPr/>
          <p:nvPr/>
        </p:nvSpPr>
        <p:spPr>
          <a:xfrm>
            <a:off x="1726200" y="3694320"/>
            <a:ext cx="1401120" cy="140112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83" name="Arc partiel 12"/>
          <p:cNvSpPr/>
          <p:nvPr/>
        </p:nvSpPr>
        <p:spPr>
          <a:xfrm rot="18887400">
            <a:off x="1725840" y="3674160"/>
            <a:ext cx="1401120" cy="1401120"/>
          </a:xfrm>
          <a:prstGeom prst="pie">
            <a:avLst>
              <a:gd name="adj1" fmla="val 5088338"/>
              <a:gd name="adj2" fmla="val 2719202"/>
            </a:avLst>
          </a:prstGeom>
          <a:solidFill>
            <a:srgbClr val="ffff00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384" name="Groupe 15"/>
          <p:cNvGrpSpPr/>
          <p:nvPr/>
        </p:nvGrpSpPr>
        <p:grpSpPr>
          <a:xfrm>
            <a:off x="1211760" y="2713320"/>
            <a:ext cx="2751120" cy="687240"/>
            <a:chOff x="1211760" y="2713320"/>
            <a:chExt cx="2751120" cy="687240"/>
          </a:xfrm>
        </p:grpSpPr>
        <p:sp>
          <p:nvSpPr>
            <p:cNvPr id="385" name="Rectangle 3"/>
            <p:cNvSpPr/>
            <p:nvPr/>
          </p:nvSpPr>
          <p:spPr>
            <a:xfrm>
              <a:off x="1211760" y="2713320"/>
              <a:ext cx="687240" cy="6872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86" name="Rectangle 36"/>
            <p:cNvSpPr/>
            <p:nvPr/>
          </p:nvSpPr>
          <p:spPr>
            <a:xfrm>
              <a:off x="1899720" y="2713320"/>
              <a:ext cx="687240" cy="6872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87" name="Rectangle 37"/>
            <p:cNvSpPr/>
            <p:nvPr/>
          </p:nvSpPr>
          <p:spPr>
            <a:xfrm>
              <a:off x="2587680" y="2713320"/>
              <a:ext cx="687240" cy="6872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88" name="Rectangle 38"/>
            <p:cNvSpPr/>
            <p:nvPr/>
          </p:nvSpPr>
          <p:spPr>
            <a:xfrm>
              <a:off x="3275640" y="2713320"/>
              <a:ext cx="68724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89" name="Groupe 25"/>
          <p:cNvGrpSpPr/>
          <p:nvPr/>
        </p:nvGrpSpPr>
        <p:grpSpPr>
          <a:xfrm>
            <a:off x="1430280" y="5400000"/>
            <a:ext cx="1876680" cy="623160"/>
            <a:chOff x="1430280" y="5400000"/>
            <a:chExt cx="1876680" cy="623160"/>
          </a:xfrm>
        </p:grpSpPr>
        <p:sp>
          <p:nvSpPr>
            <p:cNvPr id="390" name="Triangle isocèle 4"/>
            <p:cNvSpPr/>
            <p:nvPr/>
          </p:nvSpPr>
          <p:spPr>
            <a:xfrm>
              <a:off x="1430280" y="5400000"/>
              <a:ext cx="749880" cy="6224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91" name="Triangle isocèle 5"/>
            <p:cNvSpPr/>
            <p:nvPr/>
          </p:nvSpPr>
          <p:spPr>
            <a:xfrm>
              <a:off x="2180880" y="5400000"/>
              <a:ext cx="749880" cy="6224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92" name="Triangle isocèle 12"/>
            <p:cNvSpPr/>
            <p:nvPr/>
          </p:nvSpPr>
          <p:spPr>
            <a:xfrm rot="10800000">
              <a:off x="1806480" y="5400720"/>
              <a:ext cx="749880" cy="622440"/>
            </a:xfrm>
            <a:prstGeom prst="triangle">
              <a:avLst>
                <a:gd name="adj" fmla="val 50000"/>
              </a:avLst>
            </a:prstGeom>
            <a:solidFill>
              <a:srgbClr val="965245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393" name="Triangle isocèle 13"/>
            <p:cNvSpPr/>
            <p:nvPr/>
          </p:nvSpPr>
          <p:spPr>
            <a:xfrm rot="10800000">
              <a:off x="2557080" y="5400720"/>
              <a:ext cx="749880" cy="6224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394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97" name=""/>
          <p:cNvSpPr/>
          <p:nvPr/>
        </p:nvSpPr>
        <p:spPr>
          <a:xfrm>
            <a:off x="900000" y="1800000"/>
            <a:ext cx="251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Trois quarts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"/>
          <p:cNvSpPr/>
          <p:nvPr/>
        </p:nvSpPr>
        <p:spPr>
          <a:xfrm>
            <a:off x="4860000" y="1797120"/>
            <a:ext cx="3959640" cy="54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  <a:ea typeface="Microsoft YaHei"/>
              </a:rPr>
              <a:t>Un demi de 20 = </a:t>
            </a:r>
            <a:r>
              <a:rPr b="1" lang="fr-FR" sz="3200" spc="-1" strike="noStrike">
                <a:solidFill>
                  <a:srgbClr val="fd0101"/>
                </a:solidFill>
                <a:latin typeface="Arial"/>
                <a:ea typeface="Microsoft YaHei"/>
              </a:rPr>
              <a:t>10</a:t>
            </a:r>
            <a:r>
              <a:rPr b="1" lang="fr-FR" sz="32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ZoneTexte 43"/>
          <p:cNvSpPr/>
          <p:nvPr/>
        </p:nvSpPr>
        <p:spPr>
          <a:xfrm>
            <a:off x="540000" y="2713320"/>
            <a:ext cx="671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 X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00" name=""/>
              <p:cNvSpPr txBox="1"/>
              <p:nvPr/>
            </p:nvSpPr>
            <p:spPr>
              <a:xfrm>
                <a:off x="4012920" y="994680"/>
                <a:ext cx="486720" cy="2248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401" name="Titre 19"/>
          <p:cNvSpPr/>
          <p:nvPr/>
        </p:nvSpPr>
        <p:spPr>
          <a:xfrm>
            <a:off x="588960" y="368640"/>
            <a:ext cx="229068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Rectangle : coins arrondis 5"/>
          <p:cNvSpPr/>
          <p:nvPr/>
        </p:nvSpPr>
        <p:spPr>
          <a:xfrm>
            <a:off x="6300000" y="2979000"/>
            <a:ext cx="624960" cy="2060640"/>
          </a:xfrm>
          <a:prstGeom prst="roundRect">
            <a:avLst>
              <a:gd name="adj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03" name="Rectangle 82"/>
          <p:cNvSpPr/>
          <p:nvPr/>
        </p:nvSpPr>
        <p:spPr>
          <a:xfrm>
            <a:off x="6612840" y="3150720"/>
            <a:ext cx="208440" cy="1618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04" name="Rectangle 83"/>
          <p:cNvSpPr/>
          <p:nvPr/>
        </p:nvSpPr>
        <p:spPr>
          <a:xfrm>
            <a:off x="7014960" y="3150720"/>
            <a:ext cx="208440" cy="16189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09" name="Titre 15"/>
          <p:cNvSpPr/>
          <p:nvPr/>
        </p:nvSpPr>
        <p:spPr>
          <a:xfrm>
            <a:off x="589680" y="367920"/>
            <a:ext cx="3911040" cy="125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fraction et la lettre correspondant à sa représentation.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" name=""/>
          <p:cNvSpPr/>
          <p:nvPr/>
        </p:nvSpPr>
        <p:spPr>
          <a:xfrm>
            <a:off x="900000" y="1800000"/>
            <a:ext cx="251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Deux tiers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Ellipse 7"/>
          <p:cNvSpPr/>
          <p:nvPr/>
        </p:nvSpPr>
        <p:spPr>
          <a:xfrm>
            <a:off x="1815480" y="3565080"/>
            <a:ext cx="1386000" cy="13860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12" name="ZoneTexte 44"/>
          <p:cNvSpPr/>
          <p:nvPr/>
        </p:nvSpPr>
        <p:spPr>
          <a:xfrm>
            <a:off x="540000" y="2700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ZoneTexte 45"/>
          <p:cNvSpPr/>
          <p:nvPr/>
        </p:nvSpPr>
        <p:spPr>
          <a:xfrm>
            <a:off x="540000" y="39654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4" name="ZoneTexte 46"/>
          <p:cNvSpPr/>
          <p:nvPr/>
        </p:nvSpPr>
        <p:spPr>
          <a:xfrm>
            <a:off x="540000" y="54079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Arc partiel 4"/>
          <p:cNvSpPr/>
          <p:nvPr/>
        </p:nvSpPr>
        <p:spPr>
          <a:xfrm rot="18887400">
            <a:off x="1828800" y="3564000"/>
            <a:ext cx="1386000" cy="1386000"/>
          </a:xfrm>
          <a:prstGeom prst="pie">
            <a:avLst>
              <a:gd name="adj1" fmla="val 9963872"/>
              <a:gd name="adj2" fmla="val 2719202"/>
            </a:avLst>
          </a:prstGeom>
          <a:solidFill>
            <a:srgbClr val="92d050">
              <a:alpha val="30000"/>
            </a:srgbClr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416" name="Groupe 8"/>
          <p:cNvGrpSpPr/>
          <p:nvPr/>
        </p:nvGrpSpPr>
        <p:grpSpPr>
          <a:xfrm>
            <a:off x="2087640" y="5220000"/>
            <a:ext cx="1113840" cy="1114200"/>
            <a:chOff x="2087640" y="5220000"/>
            <a:chExt cx="1113840" cy="1114200"/>
          </a:xfrm>
        </p:grpSpPr>
        <p:sp>
          <p:nvSpPr>
            <p:cNvPr id="417" name="Rectangle 84"/>
            <p:cNvSpPr/>
            <p:nvPr/>
          </p:nvSpPr>
          <p:spPr>
            <a:xfrm>
              <a:off x="2087640" y="5220000"/>
              <a:ext cx="556560" cy="556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18" name="Rectangle 85"/>
            <p:cNvSpPr/>
            <p:nvPr/>
          </p:nvSpPr>
          <p:spPr>
            <a:xfrm>
              <a:off x="2644920" y="5220000"/>
              <a:ext cx="556560" cy="556560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19" name="Rectangle 86"/>
            <p:cNvSpPr/>
            <p:nvPr/>
          </p:nvSpPr>
          <p:spPr>
            <a:xfrm>
              <a:off x="2087640" y="5777640"/>
              <a:ext cx="556560" cy="556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20" name="Rectangle 87"/>
            <p:cNvSpPr/>
            <p:nvPr/>
          </p:nvSpPr>
          <p:spPr>
            <a:xfrm>
              <a:off x="2644920" y="5777640"/>
              <a:ext cx="556560" cy="556560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421" name="Rectangle 88"/>
          <p:cNvSpPr/>
          <p:nvPr/>
        </p:nvSpPr>
        <p:spPr>
          <a:xfrm>
            <a:off x="2087640" y="5220000"/>
            <a:ext cx="556560" cy="556560"/>
          </a:xfrm>
          <a:prstGeom prst="rect">
            <a:avLst/>
          </a:prstGeom>
          <a:solidFill>
            <a:srgbClr val="ff00ff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22" name="Rectangle 89"/>
          <p:cNvSpPr/>
          <p:nvPr/>
        </p:nvSpPr>
        <p:spPr>
          <a:xfrm rot="5400000">
            <a:off x="2516040" y="2664720"/>
            <a:ext cx="359280" cy="7192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23" name="Rectangle 90"/>
          <p:cNvSpPr/>
          <p:nvPr/>
        </p:nvSpPr>
        <p:spPr>
          <a:xfrm rot="5400000">
            <a:off x="1796040" y="2664720"/>
            <a:ext cx="359280" cy="7192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24" name="Rectangle 91"/>
          <p:cNvSpPr/>
          <p:nvPr/>
        </p:nvSpPr>
        <p:spPr>
          <a:xfrm rot="5400000">
            <a:off x="3250080" y="2664720"/>
            <a:ext cx="359280" cy="7192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25" name=""/>
          <p:cNvSpPr/>
          <p:nvPr/>
        </p:nvSpPr>
        <p:spPr>
          <a:xfrm>
            <a:off x="5040000" y="1797120"/>
            <a:ext cx="3779640" cy="99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tiers de 12 =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Titre 20"/>
          <p:cNvSpPr/>
          <p:nvPr/>
        </p:nvSpPr>
        <p:spPr>
          <a:xfrm>
            <a:off x="5400000" y="543960"/>
            <a:ext cx="341964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quantité correspondante.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1" name=""/>
          <p:cNvSpPr/>
          <p:nvPr/>
        </p:nvSpPr>
        <p:spPr>
          <a:xfrm>
            <a:off x="900000" y="1800000"/>
            <a:ext cx="251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Deux tiers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2" name="Ellipse 8"/>
          <p:cNvSpPr/>
          <p:nvPr/>
        </p:nvSpPr>
        <p:spPr>
          <a:xfrm>
            <a:off x="1815480" y="3565080"/>
            <a:ext cx="1386000" cy="138600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33" name="ZoneTexte 47"/>
          <p:cNvSpPr/>
          <p:nvPr/>
        </p:nvSpPr>
        <p:spPr>
          <a:xfrm>
            <a:off x="540000" y="27000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4" name="ZoneTexte 48"/>
          <p:cNvSpPr/>
          <p:nvPr/>
        </p:nvSpPr>
        <p:spPr>
          <a:xfrm>
            <a:off x="540000" y="39654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ZoneTexte 49"/>
          <p:cNvSpPr/>
          <p:nvPr/>
        </p:nvSpPr>
        <p:spPr>
          <a:xfrm>
            <a:off x="540000" y="54079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Arc partiel 9"/>
          <p:cNvSpPr/>
          <p:nvPr/>
        </p:nvSpPr>
        <p:spPr>
          <a:xfrm rot="18887400">
            <a:off x="1828800" y="3564000"/>
            <a:ext cx="1386000" cy="1386000"/>
          </a:xfrm>
          <a:prstGeom prst="pie">
            <a:avLst>
              <a:gd name="adj1" fmla="val 9963872"/>
              <a:gd name="adj2" fmla="val 2719202"/>
            </a:avLst>
          </a:prstGeom>
          <a:solidFill>
            <a:srgbClr val="92d050">
              <a:alpha val="30000"/>
            </a:srgbClr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437" name="Groupe 7"/>
          <p:cNvGrpSpPr/>
          <p:nvPr/>
        </p:nvGrpSpPr>
        <p:grpSpPr>
          <a:xfrm>
            <a:off x="2087640" y="5220000"/>
            <a:ext cx="1113840" cy="1114200"/>
            <a:chOff x="2087640" y="5220000"/>
            <a:chExt cx="1113840" cy="1114200"/>
          </a:xfrm>
        </p:grpSpPr>
        <p:sp>
          <p:nvSpPr>
            <p:cNvPr id="438" name="Rectangle 92"/>
            <p:cNvSpPr/>
            <p:nvPr/>
          </p:nvSpPr>
          <p:spPr>
            <a:xfrm>
              <a:off x="2087640" y="5220000"/>
              <a:ext cx="556560" cy="556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39" name="Rectangle 93"/>
            <p:cNvSpPr/>
            <p:nvPr/>
          </p:nvSpPr>
          <p:spPr>
            <a:xfrm>
              <a:off x="2644920" y="5220000"/>
              <a:ext cx="556560" cy="556560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40" name="Rectangle 94"/>
            <p:cNvSpPr/>
            <p:nvPr/>
          </p:nvSpPr>
          <p:spPr>
            <a:xfrm>
              <a:off x="2087640" y="5777640"/>
              <a:ext cx="556560" cy="556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41" name="Rectangle 95"/>
            <p:cNvSpPr/>
            <p:nvPr/>
          </p:nvSpPr>
          <p:spPr>
            <a:xfrm>
              <a:off x="2644920" y="5777640"/>
              <a:ext cx="556560" cy="556560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442" name="Rectangle 96"/>
          <p:cNvSpPr/>
          <p:nvPr/>
        </p:nvSpPr>
        <p:spPr>
          <a:xfrm>
            <a:off x="2087640" y="5220000"/>
            <a:ext cx="556560" cy="556560"/>
          </a:xfrm>
          <a:prstGeom prst="rect">
            <a:avLst/>
          </a:prstGeom>
          <a:solidFill>
            <a:srgbClr val="ff00ff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43" name="Rectangle 97"/>
          <p:cNvSpPr/>
          <p:nvPr/>
        </p:nvSpPr>
        <p:spPr>
          <a:xfrm rot="5400000">
            <a:off x="2516040" y="2664720"/>
            <a:ext cx="359280" cy="7192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44" name="Rectangle 98"/>
          <p:cNvSpPr/>
          <p:nvPr/>
        </p:nvSpPr>
        <p:spPr>
          <a:xfrm rot="5400000">
            <a:off x="1796040" y="2664720"/>
            <a:ext cx="359280" cy="7192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45" name="Rectangle 99"/>
          <p:cNvSpPr/>
          <p:nvPr/>
        </p:nvSpPr>
        <p:spPr>
          <a:xfrm rot="5400000">
            <a:off x="3250080" y="2664720"/>
            <a:ext cx="359280" cy="7192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46" name=""/>
          <p:cNvSpPr/>
          <p:nvPr/>
        </p:nvSpPr>
        <p:spPr>
          <a:xfrm>
            <a:off x="5040000" y="1797120"/>
            <a:ext cx="3779640" cy="54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  <a:ea typeface="Microsoft YaHei"/>
              </a:rPr>
              <a:t>Un tiers de 12 = </a:t>
            </a:r>
            <a:r>
              <a:rPr b="1" lang="fr-FR" sz="3200" spc="-1" strike="noStrike">
                <a:solidFill>
                  <a:srgbClr val="fd0101"/>
                </a:solidFill>
                <a:latin typeface="Arial"/>
                <a:ea typeface="Microsoft YaHei"/>
              </a:rPr>
              <a:t>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7" name="Titre 21"/>
          <p:cNvSpPr/>
          <p:nvPr/>
        </p:nvSpPr>
        <p:spPr>
          <a:xfrm>
            <a:off x="588960" y="368280"/>
            <a:ext cx="229068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8" name="ZoneTexte 50"/>
          <p:cNvSpPr/>
          <p:nvPr/>
        </p:nvSpPr>
        <p:spPr>
          <a:xfrm>
            <a:off x="540000" y="2700000"/>
            <a:ext cx="8928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 X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9" name="ZoneTexte 51"/>
          <p:cNvSpPr/>
          <p:nvPr/>
        </p:nvSpPr>
        <p:spPr>
          <a:xfrm>
            <a:off x="540000" y="3965400"/>
            <a:ext cx="8928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 X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50" name=""/>
              <p:cNvSpPr txBox="1"/>
              <p:nvPr/>
            </p:nvSpPr>
            <p:spPr>
              <a:xfrm>
                <a:off x="4013280" y="994680"/>
                <a:ext cx="453600" cy="224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451" name="Rectangle : coins arrondis 6"/>
          <p:cNvSpPr/>
          <p:nvPr/>
        </p:nvSpPr>
        <p:spPr>
          <a:xfrm>
            <a:off x="5746320" y="2998440"/>
            <a:ext cx="780480" cy="2401200"/>
          </a:xfrm>
          <a:prstGeom prst="roundRect">
            <a:avLst>
              <a:gd name="adj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2" name="Rectangle 20"/>
          <p:cNvSpPr/>
          <p:nvPr/>
        </p:nvSpPr>
        <p:spPr>
          <a:xfrm>
            <a:off x="5933520" y="310176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3" name="Rectangle 21"/>
          <p:cNvSpPr/>
          <p:nvPr/>
        </p:nvSpPr>
        <p:spPr>
          <a:xfrm>
            <a:off x="5933520" y="367200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4" name="Rectangle 22"/>
          <p:cNvSpPr/>
          <p:nvPr/>
        </p:nvSpPr>
        <p:spPr>
          <a:xfrm>
            <a:off x="5933520" y="421956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5" name="Rectangle 23"/>
          <p:cNvSpPr/>
          <p:nvPr/>
        </p:nvSpPr>
        <p:spPr>
          <a:xfrm>
            <a:off x="5933520" y="479016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6" name="Rectangle 100"/>
          <p:cNvSpPr/>
          <p:nvPr/>
        </p:nvSpPr>
        <p:spPr>
          <a:xfrm>
            <a:off x="6627960" y="310176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7" name="Rectangle 101"/>
          <p:cNvSpPr/>
          <p:nvPr/>
        </p:nvSpPr>
        <p:spPr>
          <a:xfrm>
            <a:off x="6627960" y="367200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8" name="Rectangle 102"/>
          <p:cNvSpPr/>
          <p:nvPr/>
        </p:nvSpPr>
        <p:spPr>
          <a:xfrm>
            <a:off x="6627960" y="421956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9" name="Rectangle 103"/>
          <p:cNvSpPr/>
          <p:nvPr/>
        </p:nvSpPr>
        <p:spPr>
          <a:xfrm>
            <a:off x="6627960" y="479016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60" name="Rectangle 104"/>
          <p:cNvSpPr/>
          <p:nvPr/>
        </p:nvSpPr>
        <p:spPr>
          <a:xfrm>
            <a:off x="7322400" y="309528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61" name="Rectangle 105"/>
          <p:cNvSpPr/>
          <p:nvPr/>
        </p:nvSpPr>
        <p:spPr>
          <a:xfrm>
            <a:off x="7322400" y="366588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62" name="Rectangle 106"/>
          <p:cNvSpPr/>
          <p:nvPr/>
        </p:nvSpPr>
        <p:spPr>
          <a:xfrm>
            <a:off x="7322400" y="421344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63" name="Rectangle 107"/>
          <p:cNvSpPr/>
          <p:nvPr/>
        </p:nvSpPr>
        <p:spPr>
          <a:xfrm>
            <a:off x="7322400" y="4783680"/>
            <a:ext cx="417240" cy="417240"/>
          </a:xfrm>
          <a:prstGeom prst="rect">
            <a:avLst/>
          </a:prstGeom>
          <a:solidFill>
            <a:srgbClr val="ed7d31"/>
          </a:solidFill>
          <a:ln>
            <a:solidFill>
              <a:srgbClr val="673615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66" name="Groupe 3"/>
          <p:cNvGrpSpPr/>
          <p:nvPr/>
        </p:nvGrpSpPr>
        <p:grpSpPr>
          <a:xfrm>
            <a:off x="0" y="330120"/>
            <a:ext cx="9143280" cy="6527160"/>
            <a:chOff x="0" y="330120"/>
            <a:chExt cx="9143280" cy="6527160"/>
          </a:xfrm>
        </p:grpSpPr>
        <p:sp>
          <p:nvSpPr>
            <p:cNvPr id="467" name="Rectangle 4"/>
            <p:cNvSpPr/>
            <p:nvPr/>
          </p:nvSpPr>
          <p:spPr>
            <a:xfrm>
              <a:off x="0" y="330120"/>
              <a:ext cx="9143280" cy="65271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68" name="ZoneTexte 5"/>
            <p:cNvSpPr/>
            <p:nvPr/>
          </p:nvSpPr>
          <p:spPr>
            <a:xfrm>
              <a:off x="2063880" y="3009960"/>
              <a:ext cx="501588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J’apprends à identifier et représenter une fraction.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69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896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la fraction nécessaire pour faire 1.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72" name="ZoneTexte 3"/>
              <p:cNvSpPr txBox="1"/>
              <p:nvPr/>
            </p:nvSpPr>
            <p:spPr>
              <a:xfrm>
                <a:off x="3033720" y="1446120"/>
                <a:ext cx="2906280" cy="2153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</m:t>
                        </m:r>
                      </m:num>
                      <m:den>
                        <m:r>
                          <m:t xml:space="preserve">.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896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75" name="Groupe 5"/>
          <p:cNvGrpSpPr/>
          <p:nvPr/>
        </p:nvGrpSpPr>
        <p:grpSpPr>
          <a:xfrm>
            <a:off x="3339360" y="3867120"/>
            <a:ext cx="1586520" cy="1592280"/>
            <a:chOff x="3339360" y="3867120"/>
            <a:chExt cx="1586520" cy="1592280"/>
          </a:xfrm>
        </p:grpSpPr>
        <p:sp>
          <p:nvSpPr>
            <p:cNvPr id="476" name="Ellipse 6"/>
            <p:cNvSpPr/>
            <p:nvPr/>
          </p:nvSpPr>
          <p:spPr>
            <a:xfrm>
              <a:off x="3339360" y="3867120"/>
              <a:ext cx="1586520" cy="15865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77" name="Arc partiel 7"/>
            <p:cNvSpPr/>
            <p:nvPr/>
          </p:nvSpPr>
          <p:spPr>
            <a:xfrm>
              <a:off x="3339360" y="3872880"/>
              <a:ext cx="1586520" cy="1586520"/>
            </a:xfrm>
            <a:prstGeom prst="pie">
              <a:avLst>
                <a:gd name="adj1" fmla="val 5451278"/>
                <a:gd name="adj2" fmla="val 16257141"/>
              </a:avLst>
            </a:prstGeom>
            <a:solidFill>
              <a:srgbClr val="ffff00"/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478" name="Arc partiel 8"/>
          <p:cNvSpPr/>
          <p:nvPr/>
        </p:nvSpPr>
        <p:spPr>
          <a:xfrm rot="10800000">
            <a:off x="3339720" y="3879360"/>
            <a:ext cx="1586520" cy="1586520"/>
          </a:xfrm>
          <a:prstGeom prst="pie">
            <a:avLst>
              <a:gd name="adj1" fmla="val 5451278"/>
              <a:gd name="adj2" fmla="val 16257141"/>
            </a:avLst>
          </a:prstGeom>
          <a:solidFill>
            <a:srgbClr val="c00000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79" name="ZoneTexte 6"/>
              <p:cNvSpPr txBox="1"/>
              <p:nvPr/>
            </p:nvSpPr>
            <p:spPr>
              <a:xfrm>
                <a:off x="3034080" y="1446480"/>
                <a:ext cx="3138840" cy="2156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896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la fraction nécessaire pour faire 1.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82" name="ZoneTexte 27"/>
              <p:cNvSpPr txBox="1"/>
              <p:nvPr/>
            </p:nvSpPr>
            <p:spPr>
              <a:xfrm>
                <a:off x="3034080" y="1446480"/>
                <a:ext cx="2965320" cy="2156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</m:t>
                        </m:r>
                      </m:num>
                      <m:den>
                        <m:r>
                          <m:t xml:space="preserve">.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911040" cy="1251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fraction et la lettre correspondant à sa représentation.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0" name="ZoneTexte 3"/>
              <p:cNvSpPr txBox="1"/>
              <p:nvPr/>
            </p:nvSpPr>
            <p:spPr>
              <a:xfrm>
                <a:off x="2809800" y="4140000"/>
                <a:ext cx="1149840" cy="707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𝑢𝑛</m:t>
                    </m:r>
                    <m:r>
                      <m:t xml:space="preserve">𝑑𝑒𝑚𝑖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51" name="Groupe 4"/>
          <p:cNvGrpSpPr/>
          <p:nvPr/>
        </p:nvGrpSpPr>
        <p:grpSpPr>
          <a:xfrm>
            <a:off x="1642680" y="2861640"/>
            <a:ext cx="1277640" cy="1277640"/>
            <a:chOff x="1642680" y="2861640"/>
            <a:chExt cx="1277640" cy="1277640"/>
          </a:xfrm>
        </p:grpSpPr>
        <p:sp>
          <p:nvSpPr>
            <p:cNvPr id="52" name="Losange 5"/>
            <p:cNvSpPr/>
            <p:nvPr/>
          </p:nvSpPr>
          <p:spPr>
            <a:xfrm>
              <a:off x="1642680" y="2861640"/>
              <a:ext cx="1277640" cy="1277640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cxnSp>
          <p:nvCxnSpPr>
            <p:cNvPr id="53" name="Connecteur droit 7"/>
            <p:cNvCxnSpPr>
              <a:stCxn id="52" idx="0"/>
              <a:endCxn id="52" idx="2"/>
            </p:cNvCxnSpPr>
            <p:nvPr/>
          </p:nvCxnSpPr>
          <p:spPr>
            <a:xfrm>
              <a:off x="2281680" y="2861640"/>
              <a:ext cx="360" cy="1278000"/>
            </a:xfrm>
            <a:prstGeom prst="straightConnector1">
              <a:avLst/>
            </a:prstGeom>
            <a:ln w="12700">
              <a:solidFill>
                <a:srgbClr val="000000"/>
              </a:solidFill>
              <a:round/>
            </a:ln>
          </p:spPr>
        </p:cxnSp>
        <p:cxnSp>
          <p:nvCxnSpPr>
            <p:cNvPr id="54" name="Connecteur droit 8"/>
            <p:cNvCxnSpPr>
              <a:stCxn id="52" idx="3"/>
              <a:endCxn id="52" idx="1"/>
            </p:cNvCxnSpPr>
            <p:nvPr/>
          </p:nvCxnSpPr>
          <p:spPr>
            <a:xfrm flipH="1">
              <a:off x="1642680" y="3500640"/>
              <a:ext cx="1278000" cy="360"/>
            </a:xfrm>
            <a:prstGeom prst="straightConnector1">
              <a:avLst/>
            </a:prstGeom>
            <a:ln w="12700">
              <a:solidFill>
                <a:srgbClr val="000000"/>
              </a:solidFill>
              <a:round/>
            </a:ln>
          </p:spPr>
        </p:cxnSp>
      </p:grpSp>
      <p:sp>
        <p:nvSpPr>
          <p:cNvPr id="55" name="Triangle isocèle 9"/>
          <p:cNvSpPr/>
          <p:nvPr/>
        </p:nvSpPr>
        <p:spPr>
          <a:xfrm>
            <a:off x="1552320" y="5838120"/>
            <a:ext cx="1561320" cy="75312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6" name="Triangle isocèle 11"/>
          <p:cNvSpPr/>
          <p:nvPr/>
        </p:nvSpPr>
        <p:spPr>
          <a:xfrm>
            <a:off x="1999800" y="6039720"/>
            <a:ext cx="1086480" cy="543960"/>
          </a:xfrm>
          <a:prstGeom prst="triangle">
            <a:avLst>
              <a:gd name="adj" fmla="val 4923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7" name="Triangle rectangle 12"/>
          <p:cNvSpPr/>
          <p:nvPr/>
        </p:nvSpPr>
        <p:spPr>
          <a:xfrm>
            <a:off x="2351160" y="4487400"/>
            <a:ext cx="719280" cy="1080720"/>
          </a:xfrm>
          <a:prstGeom prst="rtTriangl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8" name="Triangle rectangle 13"/>
          <p:cNvSpPr/>
          <p:nvPr/>
        </p:nvSpPr>
        <p:spPr>
          <a:xfrm flipH="1">
            <a:off x="1630440" y="4487400"/>
            <a:ext cx="719280" cy="1080720"/>
          </a:xfrm>
          <a:prstGeom prst="rtTriangle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9" name="Triangle isocèle 14"/>
          <p:cNvSpPr/>
          <p:nvPr/>
        </p:nvSpPr>
        <p:spPr>
          <a:xfrm rot="2730600">
            <a:off x="1667160" y="3439080"/>
            <a:ext cx="893160" cy="439920"/>
          </a:xfrm>
          <a:prstGeom prst="triangle">
            <a:avLst>
              <a:gd name="adj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60" name="ZoneTexte 15"/>
          <p:cNvSpPr/>
          <p:nvPr/>
        </p:nvSpPr>
        <p:spPr>
          <a:xfrm>
            <a:off x="720000" y="31662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ZoneTexte 16"/>
          <p:cNvSpPr/>
          <p:nvPr/>
        </p:nvSpPr>
        <p:spPr>
          <a:xfrm>
            <a:off x="738000" y="462996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ZoneTexte 17"/>
          <p:cNvSpPr/>
          <p:nvPr/>
        </p:nvSpPr>
        <p:spPr>
          <a:xfrm>
            <a:off x="720000" y="589248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"/>
          <p:cNvSpPr/>
          <p:nvPr/>
        </p:nvSpPr>
        <p:spPr>
          <a:xfrm>
            <a:off x="900000" y="1800000"/>
            <a:ext cx="197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demi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" name="Titre 2"/>
          <p:cNvSpPr/>
          <p:nvPr/>
        </p:nvSpPr>
        <p:spPr>
          <a:xfrm>
            <a:off x="5400000" y="543240"/>
            <a:ext cx="341964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quantité correspondante.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5040000" y="1797120"/>
            <a:ext cx="359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demi de 6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896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85" name="Groupe 5"/>
          <p:cNvGrpSpPr/>
          <p:nvPr/>
        </p:nvGrpSpPr>
        <p:grpSpPr>
          <a:xfrm>
            <a:off x="3339360" y="3867120"/>
            <a:ext cx="1586520" cy="1592280"/>
            <a:chOff x="3339360" y="3867120"/>
            <a:chExt cx="1586520" cy="1592280"/>
          </a:xfrm>
        </p:grpSpPr>
        <p:sp>
          <p:nvSpPr>
            <p:cNvPr id="486" name="Ellipse 6"/>
            <p:cNvSpPr/>
            <p:nvPr/>
          </p:nvSpPr>
          <p:spPr>
            <a:xfrm>
              <a:off x="3339360" y="3867120"/>
              <a:ext cx="1586520" cy="15865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87" name="Arc partiel 7"/>
            <p:cNvSpPr/>
            <p:nvPr/>
          </p:nvSpPr>
          <p:spPr>
            <a:xfrm>
              <a:off x="3339360" y="3872880"/>
              <a:ext cx="1586520" cy="1586520"/>
            </a:xfrm>
            <a:prstGeom prst="pie">
              <a:avLst>
                <a:gd name="adj1" fmla="val 5451278"/>
                <a:gd name="adj2" fmla="val 10901796"/>
              </a:avLst>
            </a:prstGeom>
            <a:solidFill>
              <a:srgbClr val="ffff00"/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488" name="Arc partiel 8"/>
          <p:cNvSpPr/>
          <p:nvPr/>
        </p:nvSpPr>
        <p:spPr>
          <a:xfrm rot="10800000">
            <a:off x="3339720" y="3879360"/>
            <a:ext cx="1586520" cy="1586520"/>
          </a:xfrm>
          <a:prstGeom prst="pie">
            <a:avLst>
              <a:gd name="adj1" fmla="val 83198"/>
              <a:gd name="adj2" fmla="val 16257141"/>
            </a:avLst>
          </a:prstGeom>
          <a:solidFill>
            <a:srgbClr val="c00000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89" name="ZoneTexte 28"/>
              <p:cNvSpPr txBox="1"/>
              <p:nvPr/>
            </p:nvSpPr>
            <p:spPr>
              <a:xfrm>
                <a:off x="3034440" y="1446480"/>
                <a:ext cx="3257640" cy="2156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896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la fraction nécessaire pour faire 1.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92" name="ZoneTexte 29"/>
              <p:cNvSpPr txBox="1"/>
              <p:nvPr/>
            </p:nvSpPr>
            <p:spPr>
              <a:xfrm>
                <a:off x="3034440" y="1446480"/>
                <a:ext cx="2928600" cy="2156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.</m:t>
                        </m:r>
                      </m:num>
                      <m:den>
                        <m:r>
                          <m:t xml:space="preserve">.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896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5" name="Rectangle 4"/>
          <p:cNvSpPr/>
          <p:nvPr/>
        </p:nvSpPr>
        <p:spPr>
          <a:xfrm>
            <a:off x="2401560" y="4099680"/>
            <a:ext cx="687240" cy="687240"/>
          </a:xfrm>
          <a:prstGeom prst="rect">
            <a:avLst/>
          </a:prstGeom>
          <a:solidFill>
            <a:srgbClr val="ffff00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96" name="Rectangle 9"/>
          <p:cNvSpPr/>
          <p:nvPr/>
        </p:nvSpPr>
        <p:spPr>
          <a:xfrm>
            <a:off x="3089520" y="4099680"/>
            <a:ext cx="687240" cy="687240"/>
          </a:xfrm>
          <a:prstGeom prst="rect">
            <a:avLst/>
          </a:prstGeom>
          <a:solidFill>
            <a:srgbClr val="ffff00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97" name="Rectangle 11"/>
          <p:cNvSpPr/>
          <p:nvPr/>
        </p:nvSpPr>
        <p:spPr>
          <a:xfrm>
            <a:off x="3777480" y="4099680"/>
            <a:ext cx="687240" cy="68724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98" name="Rectangle 12"/>
          <p:cNvSpPr/>
          <p:nvPr/>
        </p:nvSpPr>
        <p:spPr>
          <a:xfrm>
            <a:off x="4465440" y="4099680"/>
            <a:ext cx="687240" cy="68724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99" name="Rectangle 13"/>
          <p:cNvSpPr/>
          <p:nvPr/>
        </p:nvSpPr>
        <p:spPr>
          <a:xfrm>
            <a:off x="5153400" y="4099680"/>
            <a:ext cx="687240" cy="68724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00" name="Rectangle 14"/>
          <p:cNvSpPr/>
          <p:nvPr/>
        </p:nvSpPr>
        <p:spPr>
          <a:xfrm>
            <a:off x="5841720" y="4099680"/>
            <a:ext cx="687240" cy="68724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01" name="Rectangle 15"/>
          <p:cNvSpPr/>
          <p:nvPr/>
        </p:nvSpPr>
        <p:spPr>
          <a:xfrm>
            <a:off x="3777480" y="4099680"/>
            <a:ext cx="687240" cy="687240"/>
          </a:xfrm>
          <a:prstGeom prst="rect">
            <a:avLst/>
          </a:prstGeom>
          <a:solidFill>
            <a:srgbClr val="c00000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02" name="Rectangle 16"/>
          <p:cNvSpPr/>
          <p:nvPr/>
        </p:nvSpPr>
        <p:spPr>
          <a:xfrm>
            <a:off x="4465440" y="4099680"/>
            <a:ext cx="687240" cy="687240"/>
          </a:xfrm>
          <a:prstGeom prst="rect">
            <a:avLst/>
          </a:prstGeom>
          <a:solidFill>
            <a:srgbClr val="c00000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03" name="Rectangle 17"/>
          <p:cNvSpPr/>
          <p:nvPr/>
        </p:nvSpPr>
        <p:spPr>
          <a:xfrm>
            <a:off x="5153400" y="4099680"/>
            <a:ext cx="687240" cy="687240"/>
          </a:xfrm>
          <a:prstGeom prst="rect">
            <a:avLst/>
          </a:prstGeom>
          <a:solidFill>
            <a:srgbClr val="c00000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504" name="Rectangle 18"/>
          <p:cNvSpPr/>
          <p:nvPr/>
        </p:nvSpPr>
        <p:spPr>
          <a:xfrm>
            <a:off x="5841720" y="4099680"/>
            <a:ext cx="687240" cy="687240"/>
          </a:xfrm>
          <a:prstGeom prst="rect">
            <a:avLst/>
          </a:prstGeom>
          <a:solidFill>
            <a:srgbClr val="c00000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05" name="ZoneTexte 10"/>
              <p:cNvSpPr txBox="1"/>
              <p:nvPr/>
            </p:nvSpPr>
            <p:spPr>
              <a:xfrm>
                <a:off x="3034800" y="1446480"/>
                <a:ext cx="3220920" cy="2156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0" name="ZoneTexte 1"/>
              <p:cNvSpPr txBox="1"/>
              <p:nvPr/>
            </p:nvSpPr>
            <p:spPr>
              <a:xfrm>
                <a:off x="2809800" y="4140000"/>
                <a:ext cx="1149840" cy="707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𝑢𝑛</m:t>
                    </m:r>
                    <m:r>
                      <m:t xml:space="preserve">𝑑𝑒𝑚𝑖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71" name="Groupe 1"/>
          <p:cNvGrpSpPr/>
          <p:nvPr/>
        </p:nvGrpSpPr>
        <p:grpSpPr>
          <a:xfrm>
            <a:off x="1642680" y="2861640"/>
            <a:ext cx="1277640" cy="1277640"/>
            <a:chOff x="1642680" y="2861640"/>
            <a:chExt cx="1277640" cy="1277640"/>
          </a:xfrm>
        </p:grpSpPr>
        <p:sp>
          <p:nvSpPr>
            <p:cNvPr id="72" name="Losange 1"/>
            <p:cNvSpPr/>
            <p:nvPr/>
          </p:nvSpPr>
          <p:spPr>
            <a:xfrm>
              <a:off x="1642680" y="2861640"/>
              <a:ext cx="1277640" cy="1277640"/>
            </a:xfrm>
            <a:prstGeom prst="diamond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cxnSp>
          <p:nvCxnSpPr>
            <p:cNvPr id="73" name="Connecteur droit 1"/>
            <p:cNvCxnSpPr>
              <a:stCxn id="72" idx="0"/>
              <a:endCxn id="72" idx="2"/>
            </p:cNvCxnSpPr>
            <p:nvPr/>
          </p:nvCxnSpPr>
          <p:spPr>
            <a:xfrm>
              <a:off x="2281680" y="2861640"/>
              <a:ext cx="360" cy="1278000"/>
            </a:xfrm>
            <a:prstGeom prst="straightConnector1">
              <a:avLst/>
            </a:prstGeom>
            <a:ln w="12700">
              <a:solidFill>
                <a:srgbClr val="000000"/>
              </a:solidFill>
              <a:round/>
            </a:ln>
          </p:spPr>
        </p:cxnSp>
        <p:cxnSp>
          <p:nvCxnSpPr>
            <p:cNvPr id="74" name="Connecteur droit 2"/>
            <p:cNvCxnSpPr>
              <a:stCxn id="72" idx="3"/>
              <a:endCxn id="72" idx="1"/>
            </p:cNvCxnSpPr>
            <p:nvPr/>
          </p:nvCxnSpPr>
          <p:spPr>
            <a:xfrm flipH="1">
              <a:off x="1642680" y="3500640"/>
              <a:ext cx="1278000" cy="360"/>
            </a:xfrm>
            <a:prstGeom prst="straightConnector1">
              <a:avLst/>
            </a:prstGeom>
            <a:ln w="12700">
              <a:solidFill>
                <a:srgbClr val="000000"/>
              </a:solidFill>
              <a:round/>
            </a:ln>
          </p:spPr>
        </p:cxnSp>
      </p:grpSp>
      <p:sp>
        <p:nvSpPr>
          <p:cNvPr id="75" name="Triangle isocèle 1"/>
          <p:cNvSpPr/>
          <p:nvPr/>
        </p:nvSpPr>
        <p:spPr>
          <a:xfrm>
            <a:off x="1552320" y="5838120"/>
            <a:ext cx="1561320" cy="75312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76" name="Triangle isocèle 2"/>
          <p:cNvSpPr/>
          <p:nvPr/>
        </p:nvSpPr>
        <p:spPr>
          <a:xfrm>
            <a:off x="1999800" y="6039720"/>
            <a:ext cx="1086480" cy="543960"/>
          </a:xfrm>
          <a:prstGeom prst="triangle">
            <a:avLst>
              <a:gd name="adj" fmla="val 4923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77" name="Triangle rectangle 1"/>
          <p:cNvSpPr/>
          <p:nvPr/>
        </p:nvSpPr>
        <p:spPr>
          <a:xfrm>
            <a:off x="2351160" y="4487400"/>
            <a:ext cx="719280" cy="1080720"/>
          </a:xfrm>
          <a:prstGeom prst="rtTriangle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78" name="Triangle rectangle 2"/>
          <p:cNvSpPr/>
          <p:nvPr/>
        </p:nvSpPr>
        <p:spPr>
          <a:xfrm flipH="1">
            <a:off x="1630440" y="4487400"/>
            <a:ext cx="719280" cy="1080720"/>
          </a:xfrm>
          <a:prstGeom prst="rtTriangle">
            <a:avLst/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79" name="Triangle isocèle 3"/>
          <p:cNvSpPr/>
          <p:nvPr/>
        </p:nvSpPr>
        <p:spPr>
          <a:xfrm rot="2730600">
            <a:off x="1667160" y="3439080"/>
            <a:ext cx="893160" cy="439920"/>
          </a:xfrm>
          <a:prstGeom prst="triangle">
            <a:avLst>
              <a:gd name="adj" fmla="val 5000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0" name="ZoneTexte 2"/>
          <p:cNvSpPr/>
          <p:nvPr/>
        </p:nvSpPr>
        <p:spPr>
          <a:xfrm>
            <a:off x="720000" y="31662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ZoneTexte 4"/>
          <p:cNvSpPr/>
          <p:nvPr/>
        </p:nvSpPr>
        <p:spPr>
          <a:xfrm>
            <a:off x="738000" y="462996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ZoneTexte 8"/>
          <p:cNvSpPr/>
          <p:nvPr/>
        </p:nvSpPr>
        <p:spPr>
          <a:xfrm>
            <a:off x="720000" y="589248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"/>
          <p:cNvSpPr/>
          <p:nvPr/>
        </p:nvSpPr>
        <p:spPr>
          <a:xfrm>
            <a:off x="900000" y="1800000"/>
            <a:ext cx="197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demi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5" name=""/>
          <p:cNvSpPr/>
          <p:nvPr/>
        </p:nvSpPr>
        <p:spPr>
          <a:xfrm>
            <a:off x="5040000" y="1797120"/>
            <a:ext cx="359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demi de 6 = </a:t>
            </a:r>
            <a:r>
              <a:rPr b="1" lang="fr-FR" sz="3200" spc="-1" strike="noStrike">
                <a:solidFill>
                  <a:srgbClr val="fd0101"/>
                </a:solidFill>
                <a:latin typeface="Arial"/>
              </a:rPr>
              <a:t>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Ellipse 3"/>
          <p:cNvSpPr/>
          <p:nvPr/>
        </p:nvSpPr>
        <p:spPr>
          <a:xfrm>
            <a:off x="6436080" y="305424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7" name="Ellipse 10"/>
          <p:cNvSpPr/>
          <p:nvPr/>
        </p:nvSpPr>
        <p:spPr>
          <a:xfrm>
            <a:off x="6991200" y="305424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8" name="Ellipse 12"/>
          <p:cNvSpPr/>
          <p:nvPr/>
        </p:nvSpPr>
        <p:spPr>
          <a:xfrm>
            <a:off x="6442560" y="355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Ellipse 13"/>
          <p:cNvSpPr/>
          <p:nvPr/>
        </p:nvSpPr>
        <p:spPr>
          <a:xfrm>
            <a:off x="6997320" y="355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0" name="Ellipse 16"/>
          <p:cNvSpPr/>
          <p:nvPr/>
        </p:nvSpPr>
        <p:spPr>
          <a:xfrm>
            <a:off x="6436080" y="404676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1" name="Ellipse 17"/>
          <p:cNvSpPr/>
          <p:nvPr/>
        </p:nvSpPr>
        <p:spPr>
          <a:xfrm>
            <a:off x="6991200" y="404676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2" name="Rectangle : coins arrondis 1"/>
          <p:cNvSpPr/>
          <p:nvPr/>
        </p:nvSpPr>
        <p:spPr>
          <a:xfrm>
            <a:off x="6253200" y="2880000"/>
            <a:ext cx="643680" cy="1706040"/>
          </a:xfrm>
          <a:prstGeom prst="roundRect">
            <a:avLst>
              <a:gd name="adj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93" name="Titre 3"/>
          <p:cNvSpPr/>
          <p:nvPr/>
        </p:nvSpPr>
        <p:spPr>
          <a:xfrm>
            <a:off x="588960" y="368280"/>
            <a:ext cx="229068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ZoneTexte 9"/>
          <p:cNvSpPr/>
          <p:nvPr/>
        </p:nvSpPr>
        <p:spPr>
          <a:xfrm>
            <a:off x="737640" y="4629960"/>
            <a:ext cx="8928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 X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3420000" y="3240000"/>
            <a:ext cx="89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6" name=""/>
              <p:cNvSpPr txBox="1"/>
              <p:nvPr/>
            </p:nvSpPr>
            <p:spPr>
              <a:xfrm>
                <a:off x="3666960" y="994680"/>
                <a:ext cx="448920" cy="22449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97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911040" cy="1251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fraction et la lettre correspondant à sa représentation.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900000" y="1800000"/>
            <a:ext cx="197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tiers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3" name="Titre 5"/>
          <p:cNvSpPr/>
          <p:nvPr/>
        </p:nvSpPr>
        <p:spPr>
          <a:xfrm>
            <a:off x="5400000" y="543240"/>
            <a:ext cx="341964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quantité correspondante.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5040000" y="1797120"/>
            <a:ext cx="359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tiers de 9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ZoneTexte 11"/>
          <p:cNvSpPr/>
          <p:nvPr/>
        </p:nvSpPr>
        <p:spPr>
          <a:xfrm>
            <a:off x="903240" y="296820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12"/>
          <p:cNvSpPr/>
          <p:nvPr/>
        </p:nvSpPr>
        <p:spPr>
          <a:xfrm>
            <a:off x="903240" y="41821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13"/>
          <p:cNvSpPr/>
          <p:nvPr/>
        </p:nvSpPr>
        <p:spPr>
          <a:xfrm>
            <a:off x="904680" y="52855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8" name="Groupe 2"/>
          <p:cNvGrpSpPr/>
          <p:nvPr/>
        </p:nvGrpSpPr>
        <p:grpSpPr>
          <a:xfrm>
            <a:off x="1796760" y="2550240"/>
            <a:ext cx="1633320" cy="1639800"/>
            <a:chOff x="1796760" y="2550240"/>
            <a:chExt cx="1633320" cy="1639800"/>
          </a:xfrm>
        </p:grpSpPr>
        <p:sp>
          <p:nvSpPr>
            <p:cNvPr id="109" name="Triangle isocèle 6"/>
            <p:cNvSpPr/>
            <p:nvPr/>
          </p:nvSpPr>
          <p:spPr>
            <a:xfrm rot="13518600">
              <a:off x="1832760" y="2993400"/>
              <a:ext cx="1561320" cy="75312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0" name="Triangle isocèle 7"/>
            <p:cNvSpPr/>
            <p:nvPr/>
          </p:nvSpPr>
          <p:spPr>
            <a:xfrm rot="13518600">
              <a:off x="1991520" y="2880720"/>
              <a:ext cx="1086480" cy="543960"/>
            </a:xfrm>
            <a:prstGeom prst="triangle">
              <a:avLst>
                <a:gd name="adj" fmla="val 4923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11" name="Groupe 12"/>
          <p:cNvGrpSpPr/>
          <p:nvPr/>
        </p:nvGrpSpPr>
        <p:grpSpPr>
          <a:xfrm>
            <a:off x="1795680" y="4710600"/>
            <a:ext cx="1981440" cy="1981440"/>
            <a:chOff x="1795680" y="4710600"/>
            <a:chExt cx="1981440" cy="1981440"/>
          </a:xfrm>
        </p:grpSpPr>
        <p:sp>
          <p:nvSpPr>
            <p:cNvPr id="112" name="Ellipse 1"/>
            <p:cNvSpPr/>
            <p:nvPr/>
          </p:nvSpPr>
          <p:spPr>
            <a:xfrm>
              <a:off x="2085840" y="5001120"/>
              <a:ext cx="1401120" cy="1401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3" name="Arc partiel 1"/>
            <p:cNvSpPr/>
            <p:nvPr/>
          </p:nvSpPr>
          <p:spPr>
            <a:xfrm rot="18887400">
              <a:off x="2085840" y="5000400"/>
              <a:ext cx="1401120" cy="1401120"/>
            </a:xfrm>
            <a:prstGeom prst="pie">
              <a:avLst>
                <a:gd name="adj1" fmla="val 17170348"/>
                <a:gd name="adj2" fmla="val 2719202"/>
              </a:avLst>
            </a:prstGeom>
            <a:solidFill>
              <a:srgbClr val="ffff00"/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14" name="Rectangle 1"/>
          <p:cNvSpPr/>
          <p:nvPr/>
        </p:nvSpPr>
        <p:spPr>
          <a:xfrm rot="5400000">
            <a:off x="2859840" y="4113360"/>
            <a:ext cx="359280" cy="719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5" name="Rectangle 2"/>
          <p:cNvSpPr/>
          <p:nvPr/>
        </p:nvSpPr>
        <p:spPr>
          <a:xfrm rot="5400000">
            <a:off x="2139840" y="4113360"/>
            <a:ext cx="359280" cy="71928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6" name="Rectangle 6"/>
          <p:cNvSpPr/>
          <p:nvPr/>
        </p:nvSpPr>
        <p:spPr>
          <a:xfrm rot="5400000">
            <a:off x="3576600" y="4113360"/>
            <a:ext cx="359280" cy="719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7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900000" y="1800000"/>
            <a:ext cx="197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tiers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2" name=""/>
          <p:cNvSpPr/>
          <p:nvPr/>
        </p:nvSpPr>
        <p:spPr>
          <a:xfrm>
            <a:off x="5040000" y="1797120"/>
            <a:ext cx="3599640" cy="54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  <a:ea typeface="Microsoft YaHei"/>
              </a:rPr>
              <a:t>Un tiers de 9 = </a:t>
            </a:r>
            <a:r>
              <a:rPr b="1" lang="fr-FR" sz="3200" spc="-1" strike="noStrike">
                <a:solidFill>
                  <a:srgbClr val="fd0101"/>
                </a:solidFill>
                <a:latin typeface="Arial"/>
                <a:ea typeface="Microsoft YaHei"/>
              </a:rPr>
              <a:t>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ZoneTexte 18"/>
          <p:cNvSpPr/>
          <p:nvPr/>
        </p:nvSpPr>
        <p:spPr>
          <a:xfrm>
            <a:off x="900000" y="311796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ZoneTexte 19"/>
          <p:cNvSpPr/>
          <p:nvPr/>
        </p:nvSpPr>
        <p:spPr>
          <a:xfrm>
            <a:off x="900000" y="433188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Texte 20"/>
          <p:cNvSpPr/>
          <p:nvPr/>
        </p:nvSpPr>
        <p:spPr>
          <a:xfrm>
            <a:off x="901440" y="543528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ZoneTexte 21"/>
          <p:cNvSpPr/>
          <p:nvPr/>
        </p:nvSpPr>
        <p:spPr>
          <a:xfrm>
            <a:off x="929160" y="4320000"/>
            <a:ext cx="8928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 X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7" name="Groupe 13"/>
          <p:cNvGrpSpPr/>
          <p:nvPr/>
        </p:nvGrpSpPr>
        <p:grpSpPr>
          <a:xfrm>
            <a:off x="1793520" y="2700000"/>
            <a:ext cx="1633320" cy="1639800"/>
            <a:chOff x="1793520" y="2700000"/>
            <a:chExt cx="1633320" cy="1639800"/>
          </a:xfrm>
        </p:grpSpPr>
        <p:sp>
          <p:nvSpPr>
            <p:cNvPr id="128" name="Triangle isocèle 8"/>
            <p:cNvSpPr/>
            <p:nvPr/>
          </p:nvSpPr>
          <p:spPr>
            <a:xfrm rot="13518600">
              <a:off x="1829520" y="3143160"/>
              <a:ext cx="1561320" cy="75312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9" name="Triangle isocèle 10"/>
            <p:cNvSpPr/>
            <p:nvPr/>
          </p:nvSpPr>
          <p:spPr>
            <a:xfrm rot="13518600">
              <a:off x="1988280" y="3030480"/>
              <a:ext cx="1086480" cy="543960"/>
            </a:xfrm>
            <a:prstGeom prst="triangle">
              <a:avLst>
                <a:gd name="adj" fmla="val 4923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30" name="Groupe 16"/>
          <p:cNvGrpSpPr/>
          <p:nvPr/>
        </p:nvGrpSpPr>
        <p:grpSpPr>
          <a:xfrm>
            <a:off x="1792440" y="4860360"/>
            <a:ext cx="1981440" cy="1981440"/>
            <a:chOff x="1792440" y="4860360"/>
            <a:chExt cx="1981440" cy="1981440"/>
          </a:xfrm>
        </p:grpSpPr>
        <p:sp>
          <p:nvSpPr>
            <p:cNvPr id="131" name="Ellipse 2"/>
            <p:cNvSpPr/>
            <p:nvPr/>
          </p:nvSpPr>
          <p:spPr>
            <a:xfrm>
              <a:off x="2082600" y="5150880"/>
              <a:ext cx="1401120" cy="14011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2" name="Arc partiel 2"/>
            <p:cNvSpPr/>
            <p:nvPr/>
          </p:nvSpPr>
          <p:spPr>
            <a:xfrm rot="18887400">
              <a:off x="2082600" y="5150160"/>
              <a:ext cx="1401120" cy="1401120"/>
            </a:xfrm>
            <a:prstGeom prst="pie">
              <a:avLst>
                <a:gd name="adj1" fmla="val 17170348"/>
                <a:gd name="adj2" fmla="val 2719202"/>
              </a:avLst>
            </a:prstGeom>
            <a:solidFill>
              <a:srgbClr val="ffff00"/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33" name="Rectangle 29"/>
          <p:cNvSpPr/>
          <p:nvPr/>
        </p:nvSpPr>
        <p:spPr>
          <a:xfrm rot="5400000">
            <a:off x="2856600" y="4263120"/>
            <a:ext cx="359280" cy="719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4" name="Rectangle 30"/>
          <p:cNvSpPr/>
          <p:nvPr/>
        </p:nvSpPr>
        <p:spPr>
          <a:xfrm rot="5400000">
            <a:off x="2136600" y="4263120"/>
            <a:ext cx="359280" cy="71928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5" name="Rectangle 31"/>
          <p:cNvSpPr/>
          <p:nvPr/>
        </p:nvSpPr>
        <p:spPr>
          <a:xfrm rot="5400000">
            <a:off x="3573360" y="4263120"/>
            <a:ext cx="359280" cy="719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6" name="ZoneTexte 22"/>
          <p:cNvSpPr/>
          <p:nvPr/>
        </p:nvSpPr>
        <p:spPr>
          <a:xfrm>
            <a:off x="900000" y="5435280"/>
            <a:ext cx="8928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 X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Titre 6"/>
          <p:cNvSpPr/>
          <p:nvPr/>
        </p:nvSpPr>
        <p:spPr>
          <a:xfrm>
            <a:off x="588960" y="368640"/>
            <a:ext cx="229068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Ellipse 4"/>
          <p:cNvSpPr/>
          <p:nvPr/>
        </p:nvSpPr>
        <p:spPr>
          <a:xfrm>
            <a:off x="5762880" y="305424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9" name="Ellipse 5"/>
          <p:cNvSpPr/>
          <p:nvPr/>
        </p:nvSpPr>
        <p:spPr>
          <a:xfrm>
            <a:off x="6318000" y="305424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0" name="Ellipse 9"/>
          <p:cNvSpPr/>
          <p:nvPr/>
        </p:nvSpPr>
        <p:spPr>
          <a:xfrm>
            <a:off x="5769360" y="355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1" name="Ellipse 11"/>
          <p:cNvSpPr/>
          <p:nvPr/>
        </p:nvSpPr>
        <p:spPr>
          <a:xfrm>
            <a:off x="6324120" y="355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2" name="Ellipse 18"/>
          <p:cNvSpPr/>
          <p:nvPr/>
        </p:nvSpPr>
        <p:spPr>
          <a:xfrm>
            <a:off x="5762880" y="404676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3" name="Ellipse 19"/>
          <p:cNvSpPr/>
          <p:nvPr/>
        </p:nvSpPr>
        <p:spPr>
          <a:xfrm>
            <a:off x="6318000" y="404676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4" name="Rectangle : coins arrondis 12"/>
          <p:cNvSpPr/>
          <p:nvPr/>
        </p:nvSpPr>
        <p:spPr>
          <a:xfrm>
            <a:off x="5580000" y="2880000"/>
            <a:ext cx="643680" cy="1706040"/>
          </a:xfrm>
          <a:prstGeom prst="roundRect">
            <a:avLst>
              <a:gd name="adj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5" name="Ellipse 20"/>
          <p:cNvSpPr/>
          <p:nvPr/>
        </p:nvSpPr>
        <p:spPr>
          <a:xfrm>
            <a:off x="6911280" y="305424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6" name="Ellipse 21"/>
          <p:cNvSpPr/>
          <p:nvPr/>
        </p:nvSpPr>
        <p:spPr>
          <a:xfrm>
            <a:off x="6917400" y="355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7" name="Ellipse 22"/>
          <p:cNvSpPr/>
          <p:nvPr/>
        </p:nvSpPr>
        <p:spPr>
          <a:xfrm>
            <a:off x="6911280" y="404676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48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0" name=""/>
              <p:cNvSpPr txBox="1"/>
              <p:nvPr/>
            </p:nvSpPr>
            <p:spPr>
              <a:xfrm>
                <a:off x="3690720" y="814680"/>
                <a:ext cx="453600" cy="2246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15"/>
          <p:cNvSpPr/>
          <p:nvPr/>
        </p:nvSpPr>
        <p:spPr>
          <a:xfrm>
            <a:off x="720000" y="300456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16"/>
          <p:cNvSpPr/>
          <p:nvPr/>
        </p:nvSpPr>
        <p:spPr>
          <a:xfrm>
            <a:off x="720000" y="459324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17"/>
          <p:cNvSpPr/>
          <p:nvPr/>
        </p:nvSpPr>
        <p:spPr>
          <a:xfrm>
            <a:off x="720000" y="589248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5" name="Groupe 4"/>
          <p:cNvGrpSpPr/>
          <p:nvPr/>
        </p:nvGrpSpPr>
        <p:grpSpPr>
          <a:xfrm>
            <a:off x="1906200" y="2700000"/>
            <a:ext cx="1095840" cy="1095840"/>
            <a:chOff x="1906200" y="2700000"/>
            <a:chExt cx="1095840" cy="1095840"/>
          </a:xfrm>
        </p:grpSpPr>
        <p:sp>
          <p:nvSpPr>
            <p:cNvPr id="156" name="Rectangle 5"/>
            <p:cNvSpPr/>
            <p:nvPr/>
          </p:nvSpPr>
          <p:spPr>
            <a:xfrm>
              <a:off x="1906200" y="270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7" name="Rectangle 7"/>
            <p:cNvSpPr/>
            <p:nvPr/>
          </p:nvSpPr>
          <p:spPr>
            <a:xfrm>
              <a:off x="2454480" y="270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8" name="Rectangle 8"/>
            <p:cNvSpPr/>
            <p:nvPr/>
          </p:nvSpPr>
          <p:spPr>
            <a:xfrm>
              <a:off x="1906200" y="324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9" name="Rectangle 12"/>
            <p:cNvSpPr/>
            <p:nvPr/>
          </p:nvSpPr>
          <p:spPr>
            <a:xfrm>
              <a:off x="2454480" y="324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60" name="Rectangle 13"/>
          <p:cNvSpPr/>
          <p:nvPr/>
        </p:nvSpPr>
        <p:spPr>
          <a:xfrm>
            <a:off x="1906200" y="2700000"/>
            <a:ext cx="547560" cy="547560"/>
          </a:xfrm>
          <a:prstGeom prst="rect">
            <a:avLst/>
          </a:prstGeom>
          <a:solidFill>
            <a:srgbClr val="ff00ff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1" name="Ellipse 14"/>
          <p:cNvSpPr/>
          <p:nvPr/>
        </p:nvSpPr>
        <p:spPr>
          <a:xfrm>
            <a:off x="1906200" y="4090320"/>
            <a:ext cx="1401120" cy="140112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2" name="Arc partiel 23"/>
          <p:cNvSpPr/>
          <p:nvPr/>
        </p:nvSpPr>
        <p:spPr>
          <a:xfrm rot="18887400">
            <a:off x="1905840" y="4070160"/>
            <a:ext cx="1401120" cy="1401120"/>
          </a:xfrm>
          <a:prstGeom prst="pie">
            <a:avLst>
              <a:gd name="adj1" fmla="val 12137509"/>
              <a:gd name="adj2" fmla="val 2719202"/>
            </a:avLst>
          </a:prstGeom>
          <a:solidFill>
            <a:srgbClr val="7030a0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163" name="Groupe 24"/>
          <p:cNvGrpSpPr/>
          <p:nvPr/>
        </p:nvGrpSpPr>
        <p:grpSpPr>
          <a:xfrm>
            <a:off x="2006640" y="5787720"/>
            <a:ext cx="1443240" cy="719280"/>
            <a:chOff x="2006640" y="5787720"/>
            <a:chExt cx="1443240" cy="719280"/>
          </a:xfrm>
        </p:grpSpPr>
        <p:sp>
          <p:nvSpPr>
            <p:cNvPr id="164" name="Rectangle 25"/>
            <p:cNvSpPr/>
            <p:nvPr/>
          </p:nvSpPr>
          <p:spPr>
            <a:xfrm>
              <a:off x="2006640" y="5787720"/>
              <a:ext cx="359280" cy="71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5" name="Rectangle 26"/>
            <p:cNvSpPr/>
            <p:nvPr/>
          </p:nvSpPr>
          <p:spPr>
            <a:xfrm>
              <a:off x="2366640" y="5787720"/>
              <a:ext cx="359280" cy="71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6" name="Rectangle 27"/>
            <p:cNvSpPr/>
            <p:nvPr/>
          </p:nvSpPr>
          <p:spPr>
            <a:xfrm>
              <a:off x="2730960" y="5787720"/>
              <a:ext cx="515880" cy="71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7" name="Rectangle 28"/>
            <p:cNvSpPr/>
            <p:nvPr/>
          </p:nvSpPr>
          <p:spPr>
            <a:xfrm>
              <a:off x="3247200" y="5787720"/>
              <a:ext cx="202680" cy="719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68" name="Titre 7"/>
          <p:cNvSpPr/>
          <p:nvPr/>
        </p:nvSpPr>
        <p:spPr>
          <a:xfrm>
            <a:off x="588960" y="367920"/>
            <a:ext cx="3911040" cy="125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fraction et la lettre correspondant à sa représentation.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0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>
            <a:off x="900000" y="1800000"/>
            <a:ext cx="197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quart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>
            <a:off x="5040000" y="1797120"/>
            <a:ext cx="359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quart de 8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Titre 8"/>
          <p:cNvSpPr/>
          <p:nvPr/>
        </p:nvSpPr>
        <p:spPr>
          <a:xfrm>
            <a:off x="5400000" y="543600"/>
            <a:ext cx="341964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quantité correspondante.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ZoneTexte 14"/>
          <p:cNvSpPr/>
          <p:nvPr/>
        </p:nvSpPr>
        <p:spPr>
          <a:xfrm>
            <a:off x="720000" y="300456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ZoneTexte 23"/>
          <p:cNvSpPr/>
          <p:nvPr/>
        </p:nvSpPr>
        <p:spPr>
          <a:xfrm>
            <a:off x="720000" y="459324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ZoneTexte 24"/>
          <p:cNvSpPr/>
          <p:nvPr/>
        </p:nvSpPr>
        <p:spPr>
          <a:xfrm>
            <a:off x="720000" y="589248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9" name="Groupe 17"/>
          <p:cNvGrpSpPr/>
          <p:nvPr/>
        </p:nvGrpSpPr>
        <p:grpSpPr>
          <a:xfrm>
            <a:off x="1906200" y="2700000"/>
            <a:ext cx="1095840" cy="1095840"/>
            <a:chOff x="1906200" y="2700000"/>
            <a:chExt cx="1095840" cy="1095840"/>
          </a:xfrm>
        </p:grpSpPr>
        <p:sp>
          <p:nvSpPr>
            <p:cNvPr id="180" name="Rectangle 32"/>
            <p:cNvSpPr/>
            <p:nvPr/>
          </p:nvSpPr>
          <p:spPr>
            <a:xfrm>
              <a:off x="1906200" y="270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1" name="Rectangle 33"/>
            <p:cNvSpPr/>
            <p:nvPr/>
          </p:nvSpPr>
          <p:spPr>
            <a:xfrm>
              <a:off x="2454480" y="270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2" name="Rectangle 34"/>
            <p:cNvSpPr/>
            <p:nvPr/>
          </p:nvSpPr>
          <p:spPr>
            <a:xfrm>
              <a:off x="1906200" y="324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3" name="Rectangle 35"/>
            <p:cNvSpPr/>
            <p:nvPr/>
          </p:nvSpPr>
          <p:spPr>
            <a:xfrm>
              <a:off x="2454480" y="324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84" name="Rectangle 47"/>
          <p:cNvSpPr/>
          <p:nvPr/>
        </p:nvSpPr>
        <p:spPr>
          <a:xfrm>
            <a:off x="1906200" y="2700000"/>
            <a:ext cx="547560" cy="547560"/>
          </a:xfrm>
          <a:prstGeom prst="rect">
            <a:avLst/>
          </a:prstGeom>
          <a:solidFill>
            <a:srgbClr val="ff00ff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85" name="Ellipse 24"/>
          <p:cNvSpPr/>
          <p:nvPr/>
        </p:nvSpPr>
        <p:spPr>
          <a:xfrm>
            <a:off x="1906200" y="4090320"/>
            <a:ext cx="1401120" cy="140112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86" name="Arc partiel 3"/>
          <p:cNvSpPr/>
          <p:nvPr/>
        </p:nvSpPr>
        <p:spPr>
          <a:xfrm rot="18887400">
            <a:off x="1905840" y="4070160"/>
            <a:ext cx="1401120" cy="1401120"/>
          </a:xfrm>
          <a:prstGeom prst="pie">
            <a:avLst>
              <a:gd name="adj1" fmla="val 12137509"/>
              <a:gd name="adj2" fmla="val 2719202"/>
            </a:avLst>
          </a:prstGeom>
          <a:solidFill>
            <a:srgbClr val="7030a0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187" name="Groupe 19"/>
          <p:cNvGrpSpPr/>
          <p:nvPr/>
        </p:nvGrpSpPr>
        <p:grpSpPr>
          <a:xfrm>
            <a:off x="2006640" y="5787720"/>
            <a:ext cx="1443240" cy="719280"/>
            <a:chOff x="2006640" y="5787720"/>
            <a:chExt cx="1443240" cy="719280"/>
          </a:xfrm>
        </p:grpSpPr>
        <p:sp>
          <p:nvSpPr>
            <p:cNvPr id="188" name="Rectangle 48"/>
            <p:cNvSpPr/>
            <p:nvPr/>
          </p:nvSpPr>
          <p:spPr>
            <a:xfrm>
              <a:off x="2006640" y="5787720"/>
              <a:ext cx="359280" cy="71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9" name="Rectangle 49"/>
            <p:cNvSpPr/>
            <p:nvPr/>
          </p:nvSpPr>
          <p:spPr>
            <a:xfrm>
              <a:off x="2366640" y="5787720"/>
              <a:ext cx="359280" cy="71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0" name="Rectangle 50"/>
            <p:cNvSpPr/>
            <p:nvPr/>
          </p:nvSpPr>
          <p:spPr>
            <a:xfrm>
              <a:off x="2730960" y="5787720"/>
              <a:ext cx="515880" cy="719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1" name="Rectangle 51"/>
            <p:cNvSpPr/>
            <p:nvPr/>
          </p:nvSpPr>
          <p:spPr>
            <a:xfrm>
              <a:off x="3247200" y="5787720"/>
              <a:ext cx="202680" cy="719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92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3" name=""/>
          <p:cNvSpPr/>
          <p:nvPr/>
        </p:nvSpPr>
        <p:spPr>
          <a:xfrm>
            <a:off x="3780000" y="630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900000" y="1800000"/>
            <a:ext cx="197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quart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>
            <a:off x="5040000" y="1797120"/>
            <a:ext cx="3599640" cy="54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  <a:ea typeface="Microsoft YaHei"/>
              </a:rPr>
              <a:t>Un quart de 8 = </a:t>
            </a:r>
            <a:r>
              <a:rPr b="1" lang="fr-FR" sz="3200" spc="-1" strike="noStrike">
                <a:solidFill>
                  <a:srgbClr val="fd0101"/>
                </a:solidFill>
                <a:latin typeface="Arial"/>
                <a:ea typeface="Microsoft YaHei"/>
              </a:rPr>
              <a:t>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Titre 9"/>
          <p:cNvSpPr/>
          <p:nvPr/>
        </p:nvSpPr>
        <p:spPr>
          <a:xfrm>
            <a:off x="588960" y="368280"/>
            <a:ext cx="229068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Ellipse 25"/>
          <p:cNvSpPr/>
          <p:nvPr/>
        </p:nvSpPr>
        <p:spPr>
          <a:xfrm>
            <a:off x="5762880" y="314820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99" name="Ellipse 26"/>
          <p:cNvSpPr/>
          <p:nvPr/>
        </p:nvSpPr>
        <p:spPr>
          <a:xfrm>
            <a:off x="6318000" y="314820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0" name="Ellipse 27"/>
          <p:cNvSpPr/>
          <p:nvPr/>
        </p:nvSpPr>
        <p:spPr>
          <a:xfrm>
            <a:off x="5769360" y="364968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1" name="Ellipse 29"/>
          <p:cNvSpPr/>
          <p:nvPr/>
        </p:nvSpPr>
        <p:spPr>
          <a:xfrm>
            <a:off x="6324120" y="364968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2" name="Rectangle : coins arrondis 2"/>
          <p:cNvSpPr/>
          <p:nvPr/>
        </p:nvSpPr>
        <p:spPr>
          <a:xfrm>
            <a:off x="5580000" y="2973960"/>
            <a:ext cx="624960" cy="1165680"/>
          </a:xfrm>
          <a:prstGeom prst="roundRect">
            <a:avLst>
              <a:gd name="adj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3" name="Ellipse 30"/>
          <p:cNvSpPr/>
          <p:nvPr/>
        </p:nvSpPr>
        <p:spPr>
          <a:xfrm>
            <a:off x="6813360" y="314460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4" name="Ellipse 31"/>
          <p:cNvSpPr/>
          <p:nvPr/>
        </p:nvSpPr>
        <p:spPr>
          <a:xfrm>
            <a:off x="7368120" y="314460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5" name="Ellipse 32"/>
          <p:cNvSpPr/>
          <p:nvPr/>
        </p:nvSpPr>
        <p:spPr>
          <a:xfrm>
            <a:off x="6819480" y="364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6" name="Ellipse 33"/>
          <p:cNvSpPr/>
          <p:nvPr/>
        </p:nvSpPr>
        <p:spPr>
          <a:xfrm>
            <a:off x="7374600" y="364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07" name="ZoneTexte 25"/>
          <p:cNvSpPr/>
          <p:nvPr/>
        </p:nvSpPr>
        <p:spPr>
          <a:xfrm>
            <a:off x="720000" y="3004560"/>
            <a:ext cx="8928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 X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08" name=""/>
              <p:cNvSpPr txBox="1"/>
              <p:nvPr/>
            </p:nvSpPr>
            <p:spPr>
              <a:xfrm>
                <a:off x="3690720" y="1041120"/>
                <a:ext cx="486720" cy="2246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Titre 10"/>
          <p:cNvSpPr/>
          <p:nvPr/>
        </p:nvSpPr>
        <p:spPr>
          <a:xfrm>
            <a:off x="589320" y="367920"/>
            <a:ext cx="3911040" cy="125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fraction et la lettre correspondant à sa représentation.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2" name=""/>
          <p:cNvSpPr/>
          <p:nvPr/>
        </p:nvSpPr>
        <p:spPr>
          <a:xfrm>
            <a:off x="900000" y="1800000"/>
            <a:ext cx="251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sixième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26"/>
          <p:cNvSpPr/>
          <p:nvPr/>
        </p:nvSpPr>
        <p:spPr>
          <a:xfrm>
            <a:off x="542520" y="28015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30"/>
          <p:cNvSpPr/>
          <p:nvPr/>
        </p:nvSpPr>
        <p:spPr>
          <a:xfrm>
            <a:off x="540000" y="434124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31"/>
          <p:cNvSpPr/>
          <p:nvPr/>
        </p:nvSpPr>
        <p:spPr>
          <a:xfrm>
            <a:off x="540000" y="57301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Ellipse 34"/>
          <p:cNvSpPr/>
          <p:nvPr/>
        </p:nvSpPr>
        <p:spPr>
          <a:xfrm>
            <a:off x="1726200" y="3838320"/>
            <a:ext cx="1401120" cy="140112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grpSp>
        <p:nvGrpSpPr>
          <p:cNvPr id="217" name="Groupe 6"/>
          <p:cNvGrpSpPr/>
          <p:nvPr/>
        </p:nvGrpSpPr>
        <p:grpSpPr>
          <a:xfrm>
            <a:off x="2278080" y="2520000"/>
            <a:ext cx="1096200" cy="1095840"/>
            <a:chOff x="2278080" y="2520000"/>
            <a:chExt cx="1096200" cy="1095840"/>
          </a:xfrm>
        </p:grpSpPr>
        <p:sp>
          <p:nvSpPr>
            <p:cNvPr id="218" name="Rectangle 52"/>
            <p:cNvSpPr/>
            <p:nvPr/>
          </p:nvSpPr>
          <p:spPr>
            <a:xfrm>
              <a:off x="2278080" y="252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9" name="Rectangle 53"/>
            <p:cNvSpPr/>
            <p:nvPr/>
          </p:nvSpPr>
          <p:spPr>
            <a:xfrm>
              <a:off x="2826720" y="252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0" name="Rectangle 54"/>
            <p:cNvSpPr/>
            <p:nvPr/>
          </p:nvSpPr>
          <p:spPr>
            <a:xfrm>
              <a:off x="2278080" y="306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21" name="Rectangle 55"/>
            <p:cNvSpPr/>
            <p:nvPr/>
          </p:nvSpPr>
          <p:spPr>
            <a:xfrm>
              <a:off x="2826720" y="306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22" name="Rectangle 56"/>
          <p:cNvSpPr/>
          <p:nvPr/>
        </p:nvSpPr>
        <p:spPr>
          <a:xfrm>
            <a:off x="2278080" y="2520000"/>
            <a:ext cx="547560" cy="54756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3" name="Rectangle 57"/>
          <p:cNvSpPr/>
          <p:nvPr/>
        </p:nvSpPr>
        <p:spPr>
          <a:xfrm>
            <a:off x="1728720" y="2520360"/>
            <a:ext cx="5475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4" name="Rectangle 58"/>
          <p:cNvSpPr/>
          <p:nvPr/>
        </p:nvSpPr>
        <p:spPr>
          <a:xfrm>
            <a:off x="1728720" y="3068640"/>
            <a:ext cx="5475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25" name="Arc partiel 10"/>
          <p:cNvSpPr/>
          <p:nvPr/>
        </p:nvSpPr>
        <p:spPr>
          <a:xfrm rot="18887400">
            <a:off x="1725840" y="3818160"/>
            <a:ext cx="1401120" cy="1401120"/>
          </a:xfrm>
          <a:prstGeom prst="pie">
            <a:avLst>
              <a:gd name="adj1" fmla="val 2237508"/>
              <a:gd name="adj2" fmla="val 2719202"/>
            </a:avLst>
          </a:prstGeom>
          <a:solidFill>
            <a:srgbClr val="00b0f0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226" name="Groupe 21"/>
          <p:cNvGrpSpPr/>
          <p:nvPr/>
        </p:nvGrpSpPr>
        <p:grpSpPr>
          <a:xfrm>
            <a:off x="1806840" y="5219640"/>
            <a:ext cx="1233360" cy="1333080"/>
            <a:chOff x="1806840" y="5219640"/>
            <a:chExt cx="1233360" cy="1333080"/>
          </a:xfrm>
        </p:grpSpPr>
        <p:grpSp>
          <p:nvGrpSpPr>
            <p:cNvPr id="227" name="Groupe 22"/>
            <p:cNvGrpSpPr/>
            <p:nvPr/>
          </p:nvGrpSpPr>
          <p:grpSpPr>
            <a:xfrm>
              <a:off x="1806840" y="5219640"/>
              <a:ext cx="1231920" cy="1333080"/>
              <a:chOff x="1806840" y="5219640"/>
              <a:chExt cx="1231920" cy="1333080"/>
            </a:xfrm>
          </p:grpSpPr>
          <p:sp>
            <p:nvSpPr>
              <p:cNvPr id="228" name="Organigramme : Extraire 1"/>
              <p:cNvSpPr/>
              <p:nvPr/>
            </p:nvSpPr>
            <p:spPr>
              <a:xfrm>
                <a:off x="2117520" y="601812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29" name="Organigramme : Extraire 2"/>
              <p:cNvSpPr/>
              <p:nvPr/>
            </p:nvSpPr>
            <p:spPr>
              <a:xfrm rot="3618600">
                <a:off x="1887120" y="588312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30" name="Organigramme : Extraire 3"/>
              <p:cNvSpPr/>
              <p:nvPr/>
            </p:nvSpPr>
            <p:spPr>
              <a:xfrm>
                <a:off x="2422800" y="548856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31" name="Organigramme : Extraire 4"/>
              <p:cNvSpPr/>
              <p:nvPr/>
            </p:nvSpPr>
            <p:spPr>
              <a:xfrm rot="3618600">
                <a:off x="2192400" y="535356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32" name="Organigramme : Extraire 5"/>
              <p:cNvSpPr/>
              <p:nvPr/>
            </p:nvSpPr>
            <p:spPr>
              <a:xfrm rot="18019800">
                <a:off x="2342880" y="588852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33" name="Organigramme : Extraire 6"/>
              <p:cNvSpPr/>
              <p:nvPr/>
            </p:nvSpPr>
            <p:spPr>
              <a:xfrm rot="7218600">
                <a:off x="1882440" y="561924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234" name="Organigramme : Extraire 7"/>
            <p:cNvSpPr/>
            <p:nvPr/>
          </p:nvSpPr>
          <p:spPr>
            <a:xfrm rot="18039600">
              <a:off x="2047320" y="5361480"/>
              <a:ext cx="615960" cy="528840"/>
            </a:xfrm>
            <a:prstGeom prst="flowChartExtract">
              <a:avLst/>
            </a:prstGeom>
            <a:solidFill>
              <a:srgbClr val="ff00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35" name="Organigramme : Extraire 8"/>
            <p:cNvSpPr/>
            <p:nvPr/>
          </p:nvSpPr>
          <p:spPr>
            <a:xfrm rot="14394600">
              <a:off x="2349000" y="5621400"/>
              <a:ext cx="615960" cy="528840"/>
            </a:xfrm>
            <a:prstGeom prst="flowChartExtract">
              <a:avLst/>
            </a:prstGeom>
            <a:solidFill>
              <a:srgbClr val="ff00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36" name=""/>
          <p:cNvSpPr/>
          <p:nvPr/>
        </p:nvSpPr>
        <p:spPr>
          <a:xfrm>
            <a:off x="5400000" y="1797120"/>
            <a:ext cx="3059640" cy="99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cinquième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de 10 =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Titre 11"/>
          <p:cNvSpPr/>
          <p:nvPr/>
        </p:nvSpPr>
        <p:spPr>
          <a:xfrm>
            <a:off x="5400000" y="543960"/>
            <a:ext cx="341964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la quantité correspondante.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4/7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"/>
          <p:cNvSpPr/>
          <p:nvPr/>
        </p:nvSpPr>
        <p:spPr>
          <a:xfrm>
            <a:off x="4572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1" name=""/>
          <p:cNvSpPr/>
          <p:nvPr/>
        </p:nvSpPr>
        <p:spPr>
          <a:xfrm>
            <a:off x="900000" y="1800000"/>
            <a:ext cx="251964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sixième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ZoneTexte 32"/>
          <p:cNvSpPr/>
          <p:nvPr/>
        </p:nvSpPr>
        <p:spPr>
          <a:xfrm>
            <a:off x="542520" y="28015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33"/>
          <p:cNvSpPr/>
          <p:nvPr/>
        </p:nvSpPr>
        <p:spPr>
          <a:xfrm>
            <a:off x="540000" y="434124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ZoneTexte 35"/>
          <p:cNvSpPr/>
          <p:nvPr/>
        </p:nvSpPr>
        <p:spPr>
          <a:xfrm>
            <a:off x="540000" y="5730120"/>
            <a:ext cx="892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1800" spc="-1" strike="noStrike">
                <a:solidFill>
                  <a:srgbClr val="000000"/>
                </a:solidFill>
                <a:latin typeface="Wingdings"/>
                <a:ea typeface="DejaVu Sans"/>
              </a:rPr>
              <a:t>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Ellipse 35"/>
          <p:cNvSpPr/>
          <p:nvPr/>
        </p:nvSpPr>
        <p:spPr>
          <a:xfrm>
            <a:off x="1726200" y="3838320"/>
            <a:ext cx="1401120" cy="1401120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grpSp>
        <p:nvGrpSpPr>
          <p:cNvPr id="246" name="Groupe 23"/>
          <p:cNvGrpSpPr/>
          <p:nvPr/>
        </p:nvGrpSpPr>
        <p:grpSpPr>
          <a:xfrm>
            <a:off x="2278080" y="2520000"/>
            <a:ext cx="1096200" cy="1095840"/>
            <a:chOff x="2278080" y="2520000"/>
            <a:chExt cx="1096200" cy="1095840"/>
          </a:xfrm>
        </p:grpSpPr>
        <p:sp>
          <p:nvSpPr>
            <p:cNvPr id="247" name="Rectangle 59"/>
            <p:cNvSpPr/>
            <p:nvPr/>
          </p:nvSpPr>
          <p:spPr>
            <a:xfrm>
              <a:off x="2278080" y="252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8" name="Rectangle 60"/>
            <p:cNvSpPr/>
            <p:nvPr/>
          </p:nvSpPr>
          <p:spPr>
            <a:xfrm>
              <a:off x="2826720" y="252000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49" name="Rectangle 61"/>
            <p:cNvSpPr/>
            <p:nvPr/>
          </p:nvSpPr>
          <p:spPr>
            <a:xfrm>
              <a:off x="2278080" y="306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50" name="Rectangle 62"/>
            <p:cNvSpPr/>
            <p:nvPr/>
          </p:nvSpPr>
          <p:spPr>
            <a:xfrm>
              <a:off x="2826720" y="3068280"/>
              <a:ext cx="547560" cy="5475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51" name="Rectangle 63"/>
          <p:cNvSpPr/>
          <p:nvPr/>
        </p:nvSpPr>
        <p:spPr>
          <a:xfrm>
            <a:off x="2278080" y="2520000"/>
            <a:ext cx="547560" cy="54756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52" name="Rectangle 64"/>
          <p:cNvSpPr/>
          <p:nvPr/>
        </p:nvSpPr>
        <p:spPr>
          <a:xfrm>
            <a:off x="1728720" y="2520360"/>
            <a:ext cx="5475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53" name="Rectangle 65"/>
          <p:cNvSpPr/>
          <p:nvPr/>
        </p:nvSpPr>
        <p:spPr>
          <a:xfrm>
            <a:off x="1728720" y="3068640"/>
            <a:ext cx="547560" cy="54756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54" name="Arc partiel 11"/>
          <p:cNvSpPr/>
          <p:nvPr/>
        </p:nvSpPr>
        <p:spPr>
          <a:xfrm rot="18887400">
            <a:off x="1725840" y="3818160"/>
            <a:ext cx="1401120" cy="1401120"/>
          </a:xfrm>
          <a:prstGeom prst="pie">
            <a:avLst>
              <a:gd name="adj1" fmla="val 2237508"/>
              <a:gd name="adj2" fmla="val 2719202"/>
            </a:avLst>
          </a:prstGeom>
          <a:solidFill>
            <a:srgbClr val="00b0f0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255" name="Groupe 28"/>
          <p:cNvGrpSpPr/>
          <p:nvPr/>
        </p:nvGrpSpPr>
        <p:grpSpPr>
          <a:xfrm>
            <a:off x="1806840" y="5219640"/>
            <a:ext cx="1233360" cy="1333080"/>
            <a:chOff x="1806840" y="5219640"/>
            <a:chExt cx="1233360" cy="1333080"/>
          </a:xfrm>
        </p:grpSpPr>
        <p:grpSp>
          <p:nvGrpSpPr>
            <p:cNvPr id="256" name="Groupe 29"/>
            <p:cNvGrpSpPr/>
            <p:nvPr/>
          </p:nvGrpSpPr>
          <p:grpSpPr>
            <a:xfrm>
              <a:off x="1806840" y="5219640"/>
              <a:ext cx="1231920" cy="1333080"/>
              <a:chOff x="1806840" y="5219640"/>
              <a:chExt cx="1231920" cy="1333080"/>
            </a:xfrm>
          </p:grpSpPr>
          <p:sp>
            <p:nvSpPr>
              <p:cNvPr id="257" name="Organigramme : Extraire 9"/>
              <p:cNvSpPr/>
              <p:nvPr/>
            </p:nvSpPr>
            <p:spPr>
              <a:xfrm>
                <a:off x="2117520" y="601812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58" name="Organigramme : Extraire 10"/>
              <p:cNvSpPr/>
              <p:nvPr/>
            </p:nvSpPr>
            <p:spPr>
              <a:xfrm rot="3618600">
                <a:off x="1887120" y="588312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59" name="Organigramme : Extraire 11"/>
              <p:cNvSpPr/>
              <p:nvPr/>
            </p:nvSpPr>
            <p:spPr>
              <a:xfrm>
                <a:off x="2422800" y="548856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60" name="Organigramme : Extraire 15"/>
              <p:cNvSpPr/>
              <p:nvPr/>
            </p:nvSpPr>
            <p:spPr>
              <a:xfrm rot="3618600">
                <a:off x="2192400" y="535356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61" name="Organigramme : Extraire 16"/>
              <p:cNvSpPr/>
              <p:nvPr/>
            </p:nvSpPr>
            <p:spPr>
              <a:xfrm rot="18019800">
                <a:off x="2342880" y="588852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262" name="Organigramme : Extraire 17"/>
              <p:cNvSpPr/>
              <p:nvPr/>
            </p:nvSpPr>
            <p:spPr>
              <a:xfrm rot="7218600">
                <a:off x="1882440" y="5619240"/>
                <a:ext cx="615960" cy="52884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263" name="Organigramme : Extraire 18"/>
            <p:cNvSpPr/>
            <p:nvPr/>
          </p:nvSpPr>
          <p:spPr>
            <a:xfrm rot="18039600">
              <a:off x="2047320" y="5361480"/>
              <a:ext cx="615960" cy="528840"/>
            </a:xfrm>
            <a:prstGeom prst="flowChartExtract">
              <a:avLst/>
            </a:prstGeom>
            <a:solidFill>
              <a:srgbClr val="ff00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64" name="Organigramme : Extraire 19"/>
            <p:cNvSpPr/>
            <p:nvPr/>
          </p:nvSpPr>
          <p:spPr>
            <a:xfrm rot="14394600">
              <a:off x="2349000" y="5621400"/>
              <a:ext cx="615960" cy="528840"/>
            </a:xfrm>
            <a:prstGeom prst="flowChartExtract">
              <a:avLst/>
            </a:prstGeom>
            <a:solidFill>
              <a:srgbClr val="ff00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65" name=""/>
          <p:cNvSpPr/>
          <p:nvPr/>
        </p:nvSpPr>
        <p:spPr>
          <a:xfrm>
            <a:off x="5400000" y="1797120"/>
            <a:ext cx="3059640" cy="99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</a:rPr>
              <a:t>Un cinquième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Arial"/>
                <a:ea typeface="Microsoft YaHei"/>
              </a:rPr>
              <a:t>de 10 = </a:t>
            </a:r>
            <a:r>
              <a:rPr b="1" lang="fr-FR" sz="3200" spc="-1" strike="noStrike">
                <a:solidFill>
                  <a:srgbClr val="fd0101"/>
                </a:solidFill>
                <a:latin typeface="Arial"/>
                <a:ea typeface="Microsoft YaHei"/>
              </a:rPr>
              <a:t>2</a:t>
            </a:r>
            <a:r>
              <a:rPr b="1" lang="fr-FR" sz="3200" spc="-1" strike="noStrike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Titre 12"/>
          <p:cNvSpPr/>
          <p:nvPr/>
        </p:nvSpPr>
        <p:spPr>
          <a:xfrm>
            <a:off x="588960" y="368280"/>
            <a:ext cx="2290680" cy="89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Ellipse 36"/>
          <p:cNvSpPr/>
          <p:nvPr/>
        </p:nvSpPr>
        <p:spPr>
          <a:xfrm>
            <a:off x="5582880" y="350820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68" name="Ellipse 37"/>
          <p:cNvSpPr/>
          <p:nvPr/>
        </p:nvSpPr>
        <p:spPr>
          <a:xfrm>
            <a:off x="6138000" y="350820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69" name="Ellipse 38"/>
          <p:cNvSpPr/>
          <p:nvPr/>
        </p:nvSpPr>
        <p:spPr>
          <a:xfrm>
            <a:off x="5589360" y="400968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70" name="Ellipse 39"/>
          <p:cNvSpPr/>
          <p:nvPr/>
        </p:nvSpPr>
        <p:spPr>
          <a:xfrm>
            <a:off x="6144120" y="400968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71" name="Rectangle : coins arrondis 3"/>
          <p:cNvSpPr/>
          <p:nvPr/>
        </p:nvSpPr>
        <p:spPr>
          <a:xfrm>
            <a:off x="5400000" y="3333960"/>
            <a:ext cx="624960" cy="1165680"/>
          </a:xfrm>
          <a:prstGeom prst="roundRect">
            <a:avLst>
              <a:gd name="adj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72" name="Ellipse 40"/>
          <p:cNvSpPr/>
          <p:nvPr/>
        </p:nvSpPr>
        <p:spPr>
          <a:xfrm>
            <a:off x="6660000" y="350460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73" name="Ellipse 41"/>
          <p:cNvSpPr/>
          <p:nvPr/>
        </p:nvSpPr>
        <p:spPr>
          <a:xfrm>
            <a:off x="7188120" y="350460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74" name="Ellipse 42"/>
          <p:cNvSpPr/>
          <p:nvPr/>
        </p:nvSpPr>
        <p:spPr>
          <a:xfrm>
            <a:off x="6666120" y="400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75" name="Ellipse 43"/>
          <p:cNvSpPr/>
          <p:nvPr/>
        </p:nvSpPr>
        <p:spPr>
          <a:xfrm>
            <a:off x="7194600" y="400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76" name="Ellipse 44"/>
          <p:cNvSpPr/>
          <p:nvPr/>
        </p:nvSpPr>
        <p:spPr>
          <a:xfrm>
            <a:off x="7706520" y="350460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77" name="Ellipse 45"/>
          <p:cNvSpPr/>
          <p:nvPr/>
        </p:nvSpPr>
        <p:spPr>
          <a:xfrm>
            <a:off x="7713000" y="4005720"/>
            <a:ext cx="382320" cy="382320"/>
          </a:xfrm>
          <a:prstGeom prst="ellipse">
            <a:avLst/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78" name="ZoneTexte 36"/>
          <p:cNvSpPr/>
          <p:nvPr/>
        </p:nvSpPr>
        <p:spPr>
          <a:xfrm>
            <a:off x="542520" y="2801520"/>
            <a:ext cx="8928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A</a:t>
            </a:r>
            <a:r>
              <a:rPr b="0" lang="fr-FR" sz="1800" spc="-1" strike="noStrike">
                <a:solidFill>
                  <a:srgbClr val="00b050"/>
                </a:solidFill>
                <a:latin typeface="Calibri"/>
                <a:ea typeface="DejaVu Sans"/>
              </a:rPr>
              <a:t> X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79" name=""/>
              <p:cNvSpPr txBox="1"/>
              <p:nvPr/>
            </p:nvSpPr>
            <p:spPr>
              <a:xfrm>
                <a:off x="3780000" y="994680"/>
                <a:ext cx="463680" cy="2246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80" name=""/>
          <p:cNvSpPr/>
          <p:nvPr/>
        </p:nvSpPr>
        <p:spPr>
          <a:xfrm>
            <a:off x="8372160" y="6120000"/>
            <a:ext cx="71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233</TotalTime>
  <Application>LibreOffice/7.4.3.2$Windows_X86_64 LibreOffice_project/1048a8393ae2eeec98dff31b5c133c5f1d08b890</Application>
  <AppVersion>15.0000</AppVersion>
  <Words>327</Words>
  <Paragraphs>125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2025-09-07T16:06:59Z</dcterms:modified>
  <cp:revision>40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22</vt:i4>
  </property>
</Properties>
</file>